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0" r:id="rId3"/>
    <p:sldId id="257" r:id="rId4"/>
    <p:sldId id="258" r:id="rId5"/>
    <p:sldId id="259" r:id="rId6"/>
    <p:sldId id="261" r:id="rId7"/>
    <p:sldId id="262" r:id="rId8"/>
    <p:sldId id="263" r:id="rId9"/>
    <p:sldId id="266" r:id="rId10"/>
    <p:sldId id="267" r:id="rId11"/>
    <p:sldId id="268" r:id="rId12"/>
    <p:sldId id="269" r:id="rId13"/>
    <p:sldId id="270" r:id="rId14"/>
    <p:sldId id="265" r:id="rId15"/>
    <p:sldId id="271" r:id="rId16"/>
    <p:sldId id="273" r:id="rId17"/>
    <p:sldId id="274" r:id="rId18"/>
    <p:sldId id="275" r:id="rId19"/>
    <p:sldId id="276" r:id="rId20"/>
    <p:sldId id="277" r:id="rId21"/>
    <p:sldId id="264" r:id="rId22"/>
    <p:sldId id="279" r:id="rId23"/>
    <p:sldId id="280" r:id="rId24"/>
    <p:sldId id="278" r:id="rId25"/>
    <p:sldId id="272"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5" r:id="rId47"/>
    <p:sldId id="301" r:id="rId48"/>
    <p:sldId id="302" r:id="rId49"/>
    <p:sldId id="303" r:id="rId50"/>
    <p:sldId id="304" r:id="rId51"/>
    <p:sldId id="306" r:id="rId52"/>
    <p:sldId id="307" r:id="rId53"/>
    <p:sldId id="308" r:id="rId54"/>
    <p:sldId id="309" r:id="rId55"/>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13"/>
    <a:srgbClr val="043A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5D1668-269C-86AF-2B19-F0659C07AE4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44C0D290-C608-53DF-42BE-87740DCDCC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F89B5C30-590A-F3D3-3D18-31EA43E98987}"/>
              </a:ext>
            </a:extLst>
          </p:cNvPr>
          <p:cNvSpPr>
            <a:spLocks noGrp="1"/>
          </p:cNvSpPr>
          <p:nvPr>
            <p:ph type="dt" sz="half" idx="10"/>
          </p:nvPr>
        </p:nvSpPr>
        <p:spPr/>
        <p:txBody>
          <a:bodyPr/>
          <a:lstStyle/>
          <a:p>
            <a:fld id="{3E1E7C5B-B050-415F-9A90-EC7B9C9BAB8A}" type="datetimeFigureOut">
              <a:rPr lang="es-MX" smtClean="0"/>
              <a:t>06/12/2024</a:t>
            </a:fld>
            <a:endParaRPr lang="es-MX"/>
          </a:p>
        </p:txBody>
      </p:sp>
      <p:sp>
        <p:nvSpPr>
          <p:cNvPr id="5" name="Marcador de pie de página 4">
            <a:extLst>
              <a:ext uri="{FF2B5EF4-FFF2-40B4-BE49-F238E27FC236}">
                <a16:creationId xmlns:a16="http://schemas.microsoft.com/office/drawing/2014/main" id="{AD7D7A49-4EBA-EDAA-C60D-7CD92E9DF01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161BCE1-F372-DFD6-F60C-29948D9E36AE}"/>
              </a:ext>
            </a:extLst>
          </p:cNvPr>
          <p:cNvSpPr>
            <a:spLocks noGrp="1"/>
          </p:cNvSpPr>
          <p:nvPr>
            <p:ph type="sldNum" sz="quarter" idx="12"/>
          </p:nvPr>
        </p:nvSpPr>
        <p:spPr/>
        <p:txBody>
          <a:bodyPr/>
          <a:lstStyle/>
          <a:p>
            <a:fld id="{B9DCA4AD-2CFA-45A6-9584-F85353ABC222}" type="slidenum">
              <a:rPr lang="es-MX" smtClean="0"/>
              <a:t>‹Nº›</a:t>
            </a:fld>
            <a:endParaRPr lang="es-MX"/>
          </a:p>
        </p:txBody>
      </p:sp>
    </p:spTree>
    <p:extLst>
      <p:ext uri="{BB962C8B-B14F-4D97-AF65-F5344CB8AC3E}">
        <p14:creationId xmlns:p14="http://schemas.microsoft.com/office/powerpoint/2010/main" val="2836169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539042-FCF1-D49F-3F6F-15A939163B2C}"/>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43D01837-8332-1C90-683A-35AFB175748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0A08060-2964-438D-202B-4B9CB701DCF6}"/>
              </a:ext>
            </a:extLst>
          </p:cNvPr>
          <p:cNvSpPr>
            <a:spLocks noGrp="1"/>
          </p:cNvSpPr>
          <p:nvPr>
            <p:ph type="dt" sz="half" idx="10"/>
          </p:nvPr>
        </p:nvSpPr>
        <p:spPr/>
        <p:txBody>
          <a:bodyPr/>
          <a:lstStyle/>
          <a:p>
            <a:fld id="{3E1E7C5B-B050-415F-9A90-EC7B9C9BAB8A}" type="datetimeFigureOut">
              <a:rPr lang="es-MX" smtClean="0"/>
              <a:t>06/12/2024</a:t>
            </a:fld>
            <a:endParaRPr lang="es-MX"/>
          </a:p>
        </p:txBody>
      </p:sp>
      <p:sp>
        <p:nvSpPr>
          <p:cNvPr id="5" name="Marcador de pie de página 4">
            <a:extLst>
              <a:ext uri="{FF2B5EF4-FFF2-40B4-BE49-F238E27FC236}">
                <a16:creationId xmlns:a16="http://schemas.microsoft.com/office/drawing/2014/main" id="{6C02FEAC-C42B-3E1C-5EC5-263A61DE167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1BB31AB-7E4E-BD8A-E4A4-90843477714E}"/>
              </a:ext>
            </a:extLst>
          </p:cNvPr>
          <p:cNvSpPr>
            <a:spLocks noGrp="1"/>
          </p:cNvSpPr>
          <p:nvPr>
            <p:ph type="sldNum" sz="quarter" idx="12"/>
          </p:nvPr>
        </p:nvSpPr>
        <p:spPr/>
        <p:txBody>
          <a:bodyPr/>
          <a:lstStyle/>
          <a:p>
            <a:fld id="{B9DCA4AD-2CFA-45A6-9584-F85353ABC222}" type="slidenum">
              <a:rPr lang="es-MX" smtClean="0"/>
              <a:t>‹Nº›</a:t>
            </a:fld>
            <a:endParaRPr lang="es-MX"/>
          </a:p>
        </p:txBody>
      </p:sp>
    </p:spTree>
    <p:extLst>
      <p:ext uri="{BB962C8B-B14F-4D97-AF65-F5344CB8AC3E}">
        <p14:creationId xmlns:p14="http://schemas.microsoft.com/office/powerpoint/2010/main" val="4273662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CCB452F-E38B-CAE3-7A58-3C973A261F4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D63C30BA-1222-EEBB-25D7-60ACB507DAD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558660E-7B18-E371-B737-BCF2C80B3503}"/>
              </a:ext>
            </a:extLst>
          </p:cNvPr>
          <p:cNvSpPr>
            <a:spLocks noGrp="1"/>
          </p:cNvSpPr>
          <p:nvPr>
            <p:ph type="dt" sz="half" idx="10"/>
          </p:nvPr>
        </p:nvSpPr>
        <p:spPr/>
        <p:txBody>
          <a:bodyPr/>
          <a:lstStyle/>
          <a:p>
            <a:fld id="{3E1E7C5B-B050-415F-9A90-EC7B9C9BAB8A}" type="datetimeFigureOut">
              <a:rPr lang="es-MX" smtClean="0"/>
              <a:t>06/12/2024</a:t>
            </a:fld>
            <a:endParaRPr lang="es-MX"/>
          </a:p>
        </p:txBody>
      </p:sp>
      <p:sp>
        <p:nvSpPr>
          <p:cNvPr id="5" name="Marcador de pie de página 4">
            <a:extLst>
              <a:ext uri="{FF2B5EF4-FFF2-40B4-BE49-F238E27FC236}">
                <a16:creationId xmlns:a16="http://schemas.microsoft.com/office/drawing/2014/main" id="{15DD828C-8893-E17B-06C2-5A280441723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C003EF2-9EE7-1B5D-2555-5FD642B1C76F}"/>
              </a:ext>
            </a:extLst>
          </p:cNvPr>
          <p:cNvSpPr>
            <a:spLocks noGrp="1"/>
          </p:cNvSpPr>
          <p:nvPr>
            <p:ph type="sldNum" sz="quarter" idx="12"/>
          </p:nvPr>
        </p:nvSpPr>
        <p:spPr/>
        <p:txBody>
          <a:bodyPr/>
          <a:lstStyle/>
          <a:p>
            <a:fld id="{B9DCA4AD-2CFA-45A6-9584-F85353ABC222}" type="slidenum">
              <a:rPr lang="es-MX" smtClean="0"/>
              <a:t>‹Nº›</a:t>
            </a:fld>
            <a:endParaRPr lang="es-MX"/>
          </a:p>
        </p:txBody>
      </p:sp>
    </p:spTree>
    <p:extLst>
      <p:ext uri="{BB962C8B-B14F-4D97-AF65-F5344CB8AC3E}">
        <p14:creationId xmlns:p14="http://schemas.microsoft.com/office/powerpoint/2010/main" val="89394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19A910-7D81-7103-7404-0A6A88416AF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8103B15-4109-8F3E-E44C-EC0EBD6227C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4B0DF8B8-14A3-A09E-5BDE-FCB0EE7035EF}"/>
              </a:ext>
            </a:extLst>
          </p:cNvPr>
          <p:cNvSpPr>
            <a:spLocks noGrp="1"/>
          </p:cNvSpPr>
          <p:nvPr>
            <p:ph type="dt" sz="half" idx="10"/>
          </p:nvPr>
        </p:nvSpPr>
        <p:spPr/>
        <p:txBody>
          <a:bodyPr/>
          <a:lstStyle/>
          <a:p>
            <a:fld id="{3E1E7C5B-B050-415F-9A90-EC7B9C9BAB8A}" type="datetimeFigureOut">
              <a:rPr lang="es-MX" smtClean="0"/>
              <a:t>06/12/2024</a:t>
            </a:fld>
            <a:endParaRPr lang="es-MX"/>
          </a:p>
        </p:txBody>
      </p:sp>
      <p:sp>
        <p:nvSpPr>
          <p:cNvPr id="5" name="Marcador de pie de página 4">
            <a:extLst>
              <a:ext uri="{FF2B5EF4-FFF2-40B4-BE49-F238E27FC236}">
                <a16:creationId xmlns:a16="http://schemas.microsoft.com/office/drawing/2014/main" id="{845750F3-3A70-B141-1D07-D11DE812EE6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2E40C1E-9453-5BAC-5458-6C3E9C357CBA}"/>
              </a:ext>
            </a:extLst>
          </p:cNvPr>
          <p:cNvSpPr>
            <a:spLocks noGrp="1"/>
          </p:cNvSpPr>
          <p:nvPr>
            <p:ph type="sldNum" sz="quarter" idx="12"/>
          </p:nvPr>
        </p:nvSpPr>
        <p:spPr/>
        <p:txBody>
          <a:bodyPr/>
          <a:lstStyle/>
          <a:p>
            <a:fld id="{B9DCA4AD-2CFA-45A6-9584-F85353ABC222}" type="slidenum">
              <a:rPr lang="es-MX" smtClean="0"/>
              <a:t>‹Nº›</a:t>
            </a:fld>
            <a:endParaRPr lang="es-MX"/>
          </a:p>
        </p:txBody>
      </p:sp>
    </p:spTree>
    <p:extLst>
      <p:ext uri="{BB962C8B-B14F-4D97-AF65-F5344CB8AC3E}">
        <p14:creationId xmlns:p14="http://schemas.microsoft.com/office/powerpoint/2010/main" val="3678806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C133BE-DFED-0277-E154-A3DAA6EE72B4}"/>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834C0D4-3325-D209-8780-F3992E42576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B644C2B-28D9-2AA8-058B-FEBEFC568804}"/>
              </a:ext>
            </a:extLst>
          </p:cNvPr>
          <p:cNvSpPr>
            <a:spLocks noGrp="1"/>
          </p:cNvSpPr>
          <p:nvPr>
            <p:ph type="dt" sz="half" idx="10"/>
          </p:nvPr>
        </p:nvSpPr>
        <p:spPr/>
        <p:txBody>
          <a:bodyPr/>
          <a:lstStyle/>
          <a:p>
            <a:fld id="{3E1E7C5B-B050-415F-9A90-EC7B9C9BAB8A}" type="datetimeFigureOut">
              <a:rPr lang="es-MX" smtClean="0"/>
              <a:t>06/12/2024</a:t>
            </a:fld>
            <a:endParaRPr lang="es-MX"/>
          </a:p>
        </p:txBody>
      </p:sp>
      <p:sp>
        <p:nvSpPr>
          <p:cNvPr id="5" name="Marcador de pie de página 4">
            <a:extLst>
              <a:ext uri="{FF2B5EF4-FFF2-40B4-BE49-F238E27FC236}">
                <a16:creationId xmlns:a16="http://schemas.microsoft.com/office/drawing/2014/main" id="{04F869C4-1F36-D6B8-AE80-104D4746FE4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C49AAF7-ED2C-B6B8-F5EF-1C5F6FCB7136}"/>
              </a:ext>
            </a:extLst>
          </p:cNvPr>
          <p:cNvSpPr>
            <a:spLocks noGrp="1"/>
          </p:cNvSpPr>
          <p:nvPr>
            <p:ph type="sldNum" sz="quarter" idx="12"/>
          </p:nvPr>
        </p:nvSpPr>
        <p:spPr/>
        <p:txBody>
          <a:bodyPr/>
          <a:lstStyle/>
          <a:p>
            <a:fld id="{B9DCA4AD-2CFA-45A6-9584-F85353ABC222}" type="slidenum">
              <a:rPr lang="es-MX" smtClean="0"/>
              <a:t>‹Nº›</a:t>
            </a:fld>
            <a:endParaRPr lang="es-MX"/>
          </a:p>
        </p:txBody>
      </p:sp>
    </p:spTree>
    <p:extLst>
      <p:ext uri="{BB962C8B-B14F-4D97-AF65-F5344CB8AC3E}">
        <p14:creationId xmlns:p14="http://schemas.microsoft.com/office/powerpoint/2010/main" val="417658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A3BDA3-8592-E988-02AB-0C575468C40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A11DFF2D-07CE-443E-F929-ECA188853A82}"/>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83D47499-5FC1-CE45-7B6E-75DBBC8CF11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0D08878C-C306-C9EB-BA3C-1F49BE1FF4AA}"/>
              </a:ext>
            </a:extLst>
          </p:cNvPr>
          <p:cNvSpPr>
            <a:spLocks noGrp="1"/>
          </p:cNvSpPr>
          <p:nvPr>
            <p:ph type="dt" sz="half" idx="10"/>
          </p:nvPr>
        </p:nvSpPr>
        <p:spPr/>
        <p:txBody>
          <a:bodyPr/>
          <a:lstStyle/>
          <a:p>
            <a:fld id="{3E1E7C5B-B050-415F-9A90-EC7B9C9BAB8A}" type="datetimeFigureOut">
              <a:rPr lang="es-MX" smtClean="0"/>
              <a:t>06/12/2024</a:t>
            </a:fld>
            <a:endParaRPr lang="es-MX"/>
          </a:p>
        </p:txBody>
      </p:sp>
      <p:sp>
        <p:nvSpPr>
          <p:cNvPr id="6" name="Marcador de pie de página 5">
            <a:extLst>
              <a:ext uri="{FF2B5EF4-FFF2-40B4-BE49-F238E27FC236}">
                <a16:creationId xmlns:a16="http://schemas.microsoft.com/office/drawing/2014/main" id="{D92F2871-0FA4-5DEB-FE6B-C72F878694F7}"/>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D3595C02-4D41-AED5-EC18-13755139CC01}"/>
              </a:ext>
            </a:extLst>
          </p:cNvPr>
          <p:cNvSpPr>
            <a:spLocks noGrp="1"/>
          </p:cNvSpPr>
          <p:nvPr>
            <p:ph type="sldNum" sz="quarter" idx="12"/>
          </p:nvPr>
        </p:nvSpPr>
        <p:spPr/>
        <p:txBody>
          <a:bodyPr/>
          <a:lstStyle/>
          <a:p>
            <a:fld id="{B9DCA4AD-2CFA-45A6-9584-F85353ABC222}" type="slidenum">
              <a:rPr lang="es-MX" smtClean="0"/>
              <a:t>‹Nº›</a:t>
            </a:fld>
            <a:endParaRPr lang="es-MX"/>
          </a:p>
        </p:txBody>
      </p:sp>
    </p:spTree>
    <p:extLst>
      <p:ext uri="{BB962C8B-B14F-4D97-AF65-F5344CB8AC3E}">
        <p14:creationId xmlns:p14="http://schemas.microsoft.com/office/powerpoint/2010/main" val="50492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C1CE4B-7C8A-514A-054F-CF137F076BBE}"/>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E448279-98B9-A43D-DAFA-5788CD5F6E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78A15C70-1D3F-EBE3-F48F-D1818C16734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CB2D093C-EFBB-8FD6-9AFB-48218F8503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338A257-C5FE-0B9B-783E-CB4ED44DA91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5FD01125-D81E-624C-19A8-23EB4F25F32C}"/>
              </a:ext>
            </a:extLst>
          </p:cNvPr>
          <p:cNvSpPr>
            <a:spLocks noGrp="1"/>
          </p:cNvSpPr>
          <p:nvPr>
            <p:ph type="dt" sz="half" idx="10"/>
          </p:nvPr>
        </p:nvSpPr>
        <p:spPr/>
        <p:txBody>
          <a:bodyPr/>
          <a:lstStyle/>
          <a:p>
            <a:fld id="{3E1E7C5B-B050-415F-9A90-EC7B9C9BAB8A}" type="datetimeFigureOut">
              <a:rPr lang="es-MX" smtClean="0"/>
              <a:t>06/12/2024</a:t>
            </a:fld>
            <a:endParaRPr lang="es-MX"/>
          </a:p>
        </p:txBody>
      </p:sp>
      <p:sp>
        <p:nvSpPr>
          <p:cNvPr id="8" name="Marcador de pie de página 7">
            <a:extLst>
              <a:ext uri="{FF2B5EF4-FFF2-40B4-BE49-F238E27FC236}">
                <a16:creationId xmlns:a16="http://schemas.microsoft.com/office/drawing/2014/main" id="{96143963-36F2-F2BE-EE0D-3E8894F4AC0A}"/>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A1907C7A-DC9C-3160-0FA8-3C39F47E2AF0}"/>
              </a:ext>
            </a:extLst>
          </p:cNvPr>
          <p:cNvSpPr>
            <a:spLocks noGrp="1"/>
          </p:cNvSpPr>
          <p:nvPr>
            <p:ph type="sldNum" sz="quarter" idx="12"/>
          </p:nvPr>
        </p:nvSpPr>
        <p:spPr/>
        <p:txBody>
          <a:bodyPr/>
          <a:lstStyle/>
          <a:p>
            <a:fld id="{B9DCA4AD-2CFA-45A6-9584-F85353ABC222}" type="slidenum">
              <a:rPr lang="es-MX" smtClean="0"/>
              <a:t>‹Nº›</a:t>
            </a:fld>
            <a:endParaRPr lang="es-MX"/>
          </a:p>
        </p:txBody>
      </p:sp>
    </p:spTree>
    <p:extLst>
      <p:ext uri="{BB962C8B-B14F-4D97-AF65-F5344CB8AC3E}">
        <p14:creationId xmlns:p14="http://schemas.microsoft.com/office/powerpoint/2010/main" val="3826451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E75D73-ED72-9E7B-71B0-2EC73DF6304F}"/>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DEFD7EF2-C018-CD1C-9DD5-0652712B0083}"/>
              </a:ext>
            </a:extLst>
          </p:cNvPr>
          <p:cNvSpPr>
            <a:spLocks noGrp="1"/>
          </p:cNvSpPr>
          <p:nvPr>
            <p:ph type="dt" sz="half" idx="10"/>
          </p:nvPr>
        </p:nvSpPr>
        <p:spPr/>
        <p:txBody>
          <a:bodyPr/>
          <a:lstStyle/>
          <a:p>
            <a:fld id="{3E1E7C5B-B050-415F-9A90-EC7B9C9BAB8A}" type="datetimeFigureOut">
              <a:rPr lang="es-MX" smtClean="0"/>
              <a:t>06/12/2024</a:t>
            </a:fld>
            <a:endParaRPr lang="es-MX"/>
          </a:p>
        </p:txBody>
      </p:sp>
      <p:sp>
        <p:nvSpPr>
          <p:cNvPr id="4" name="Marcador de pie de página 3">
            <a:extLst>
              <a:ext uri="{FF2B5EF4-FFF2-40B4-BE49-F238E27FC236}">
                <a16:creationId xmlns:a16="http://schemas.microsoft.com/office/drawing/2014/main" id="{4A3A5885-CFB6-D8F7-29C3-6576800EF422}"/>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645D4344-2369-9CD4-FAF0-C9784B20CE76}"/>
              </a:ext>
            </a:extLst>
          </p:cNvPr>
          <p:cNvSpPr>
            <a:spLocks noGrp="1"/>
          </p:cNvSpPr>
          <p:nvPr>
            <p:ph type="sldNum" sz="quarter" idx="12"/>
          </p:nvPr>
        </p:nvSpPr>
        <p:spPr/>
        <p:txBody>
          <a:bodyPr/>
          <a:lstStyle/>
          <a:p>
            <a:fld id="{B9DCA4AD-2CFA-45A6-9584-F85353ABC222}" type="slidenum">
              <a:rPr lang="es-MX" smtClean="0"/>
              <a:t>‹Nº›</a:t>
            </a:fld>
            <a:endParaRPr lang="es-MX"/>
          </a:p>
        </p:txBody>
      </p:sp>
    </p:spTree>
    <p:extLst>
      <p:ext uri="{BB962C8B-B14F-4D97-AF65-F5344CB8AC3E}">
        <p14:creationId xmlns:p14="http://schemas.microsoft.com/office/powerpoint/2010/main" val="1327228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D46CC1E-E723-BDEB-03D5-4186D1E13D43}"/>
              </a:ext>
            </a:extLst>
          </p:cNvPr>
          <p:cNvSpPr>
            <a:spLocks noGrp="1"/>
          </p:cNvSpPr>
          <p:nvPr>
            <p:ph type="dt" sz="half" idx="10"/>
          </p:nvPr>
        </p:nvSpPr>
        <p:spPr/>
        <p:txBody>
          <a:bodyPr/>
          <a:lstStyle/>
          <a:p>
            <a:fld id="{3E1E7C5B-B050-415F-9A90-EC7B9C9BAB8A}" type="datetimeFigureOut">
              <a:rPr lang="es-MX" smtClean="0"/>
              <a:t>06/12/2024</a:t>
            </a:fld>
            <a:endParaRPr lang="es-MX"/>
          </a:p>
        </p:txBody>
      </p:sp>
      <p:sp>
        <p:nvSpPr>
          <p:cNvPr id="3" name="Marcador de pie de página 2">
            <a:extLst>
              <a:ext uri="{FF2B5EF4-FFF2-40B4-BE49-F238E27FC236}">
                <a16:creationId xmlns:a16="http://schemas.microsoft.com/office/drawing/2014/main" id="{927DB9D2-3DC7-F022-1EBD-CE49984BB2E9}"/>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C8CC2FCF-1737-A711-36F1-F48C032DBC6B}"/>
              </a:ext>
            </a:extLst>
          </p:cNvPr>
          <p:cNvSpPr>
            <a:spLocks noGrp="1"/>
          </p:cNvSpPr>
          <p:nvPr>
            <p:ph type="sldNum" sz="quarter" idx="12"/>
          </p:nvPr>
        </p:nvSpPr>
        <p:spPr/>
        <p:txBody>
          <a:bodyPr/>
          <a:lstStyle/>
          <a:p>
            <a:fld id="{B9DCA4AD-2CFA-45A6-9584-F85353ABC222}" type="slidenum">
              <a:rPr lang="es-MX" smtClean="0"/>
              <a:t>‹Nº›</a:t>
            </a:fld>
            <a:endParaRPr lang="es-MX"/>
          </a:p>
        </p:txBody>
      </p:sp>
    </p:spTree>
    <p:extLst>
      <p:ext uri="{BB962C8B-B14F-4D97-AF65-F5344CB8AC3E}">
        <p14:creationId xmlns:p14="http://schemas.microsoft.com/office/powerpoint/2010/main" val="4008587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5009D1-6D7B-76E6-2992-2339E6D5739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F1F132C2-AFE4-7FF7-986E-1F678EC9FE7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032438B2-FD67-503E-E8B3-FE734378A8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0EB2A6A-B44C-E736-3691-954E97CFD09C}"/>
              </a:ext>
            </a:extLst>
          </p:cNvPr>
          <p:cNvSpPr>
            <a:spLocks noGrp="1"/>
          </p:cNvSpPr>
          <p:nvPr>
            <p:ph type="dt" sz="half" idx="10"/>
          </p:nvPr>
        </p:nvSpPr>
        <p:spPr/>
        <p:txBody>
          <a:bodyPr/>
          <a:lstStyle/>
          <a:p>
            <a:fld id="{3E1E7C5B-B050-415F-9A90-EC7B9C9BAB8A}" type="datetimeFigureOut">
              <a:rPr lang="es-MX" smtClean="0"/>
              <a:t>06/12/2024</a:t>
            </a:fld>
            <a:endParaRPr lang="es-MX"/>
          </a:p>
        </p:txBody>
      </p:sp>
      <p:sp>
        <p:nvSpPr>
          <p:cNvPr id="6" name="Marcador de pie de página 5">
            <a:extLst>
              <a:ext uri="{FF2B5EF4-FFF2-40B4-BE49-F238E27FC236}">
                <a16:creationId xmlns:a16="http://schemas.microsoft.com/office/drawing/2014/main" id="{71F19EB3-4CF6-FC78-37B1-ECABF36E709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3193B789-36E2-3A03-89A4-E15C049AAE74}"/>
              </a:ext>
            </a:extLst>
          </p:cNvPr>
          <p:cNvSpPr>
            <a:spLocks noGrp="1"/>
          </p:cNvSpPr>
          <p:nvPr>
            <p:ph type="sldNum" sz="quarter" idx="12"/>
          </p:nvPr>
        </p:nvSpPr>
        <p:spPr/>
        <p:txBody>
          <a:bodyPr/>
          <a:lstStyle/>
          <a:p>
            <a:fld id="{B9DCA4AD-2CFA-45A6-9584-F85353ABC222}" type="slidenum">
              <a:rPr lang="es-MX" smtClean="0"/>
              <a:t>‹Nº›</a:t>
            </a:fld>
            <a:endParaRPr lang="es-MX"/>
          </a:p>
        </p:txBody>
      </p:sp>
    </p:spTree>
    <p:extLst>
      <p:ext uri="{BB962C8B-B14F-4D97-AF65-F5344CB8AC3E}">
        <p14:creationId xmlns:p14="http://schemas.microsoft.com/office/powerpoint/2010/main" val="3808111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C440F4-EE41-11AD-AF83-A7EF9646207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30D16EFE-184A-97E8-55A7-3B8AC8B010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11CFF47C-9965-9F30-0746-3E4A7D76B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4DF8E09-8477-D176-39E6-C290BCE9BC8D}"/>
              </a:ext>
            </a:extLst>
          </p:cNvPr>
          <p:cNvSpPr>
            <a:spLocks noGrp="1"/>
          </p:cNvSpPr>
          <p:nvPr>
            <p:ph type="dt" sz="half" idx="10"/>
          </p:nvPr>
        </p:nvSpPr>
        <p:spPr/>
        <p:txBody>
          <a:bodyPr/>
          <a:lstStyle/>
          <a:p>
            <a:fld id="{3E1E7C5B-B050-415F-9A90-EC7B9C9BAB8A}" type="datetimeFigureOut">
              <a:rPr lang="es-MX" smtClean="0"/>
              <a:t>06/12/2024</a:t>
            </a:fld>
            <a:endParaRPr lang="es-MX"/>
          </a:p>
        </p:txBody>
      </p:sp>
      <p:sp>
        <p:nvSpPr>
          <p:cNvPr id="6" name="Marcador de pie de página 5">
            <a:extLst>
              <a:ext uri="{FF2B5EF4-FFF2-40B4-BE49-F238E27FC236}">
                <a16:creationId xmlns:a16="http://schemas.microsoft.com/office/drawing/2014/main" id="{9D2196DB-4E3E-BC0B-E387-37466181A3C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29CDDA8-4A31-96A2-95B6-1C0CC4EB36D5}"/>
              </a:ext>
            </a:extLst>
          </p:cNvPr>
          <p:cNvSpPr>
            <a:spLocks noGrp="1"/>
          </p:cNvSpPr>
          <p:nvPr>
            <p:ph type="sldNum" sz="quarter" idx="12"/>
          </p:nvPr>
        </p:nvSpPr>
        <p:spPr/>
        <p:txBody>
          <a:bodyPr/>
          <a:lstStyle/>
          <a:p>
            <a:fld id="{B9DCA4AD-2CFA-45A6-9584-F85353ABC222}" type="slidenum">
              <a:rPr lang="es-MX" smtClean="0"/>
              <a:t>‹Nº›</a:t>
            </a:fld>
            <a:endParaRPr lang="es-MX"/>
          </a:p>
        </p:txBody>
      </p:sp>
    </p:spTree>
    <p:extLst>
      <p:ext uri="{BB962C8B-B14F-4D97-AF65-F5344CB8AC3E}">
        <p14:creationId xmlns:p14="http://schemas.microsoft.com/office/powerpoint/2010/main" val="2197457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C062084-EDE4-76A0-E95E-EA216A8D41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A3109515-ECC1-72DA-1925-9A1A18CF26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50A37771-6164-BC20-05D0-DBF09FC3CF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1E7C5B-B050-415F-9A90-EC7B9C9BAB8A}" type="datetimeFigureOut">
              <a:rPr lang="es-MX" smtClean="0"/>
              <a:t>06/12/2024</a:t>
            </a:fld>
            <a:endParaRPr lang="es-MX"/>
          </a:p>
        </p:txBody>
      </p:sp>
      <p:sp>
        <p:nvSpPr>
          <p:cNvPr id="5" name="Marcador de pie de página 4">
            <a:extLst>
              <a:ext uri="{FF2B5EF4-FFF2-40B4-BE49-F238E27FC236}">
                <a16:creationId xmlns:a16="http://schemas.microsoft.com/office/drawing/2014/main" id="{783FF9D3-A99D-E153-C4EC-4D46107609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5876BAA6-834D-4AEB-05BB-7775FE08C7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9DCA4AD-2CFA-45A6-9584-F85353ABC222}" type="slidenum">
              <a:rPr lang="es-MX" smtClean="0"/>
              <a:t>‹Nº›</a:t>
            </a:fld>
            <a:endParaRPr lang="es-MX"/>
          </a:p>
        </p:txBody>
      </p:sp>
    </p:spTree>
    <p:extLst>
      <p:ext uri="{BB962C8B-B14F-4D97-AF65-F5344CB8AC3E}">
        <p14:creationId xmlns:p14="http://schemas.microsoft.com/office/powerpoint/2010/main" val="54222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artscience.blog/home/the-mccandless-method-of-data-presentation" TargetMode="External"/><Relationship Id="rId2" Type="http://schemas.openxmlformats.org/officeDocument/2006/relationships/hyperlink" Target="https://www.ted.com/talks/david_mccandless_the_beauty_of_data_visualization?language=en#t-150183" TargetMode="External"/><Relationship Id="rId1" Type="http://schemas.openxmlformats.org/officeDocument/2006/relationships/slideLayout" Target="../slideLayouts/slideLayout2.xml"/><Relationship Id="rId6" Type="http://schemas.openxmlformats.org/officeDocument/2006/relationships/hyperlink" Target="https://www.amazon.com/Street-Journal-Guide-Information-Graphics/dp/0393072959" TargetMode="External"/><Relationship Id="rId5" Type="http://schemas.openxmlformats.org/officeDocument/2006/relationships/hyperlink" Target="https://informationisbeautiful.net/beautifulnews/" TargetMode="External"/><Relationship Id="rId4" Type="http://schemas.openxmlformats.org/officeDocument/2006/relationships/hyperlink" Target="https://informationisbeautiful.net/" TargetMode="External"/></Relationships>
</file>

<file path=ppt/slides/_rels/slide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hyperlink" Target="https://visme.co/blog/best-data-visualizations/" TargetMode="External"/><Relationship Id="rId2" Type="http://schemas.openxmlformats.org/officeDocument/2006/relationships/hyperlink" Target="https://datavizcatalogue.com/#google_vignette" TargetMode="External"/><Relationship Id="rId1" Type="http://schemas.openxmlformats.org/officeDocument/2006/relationships/slideLayout" Target="../slideLayouts/slideLayout2.xml"/><Relationship Id="rId6" Type="http://schemas.openxmlformats.org/officeDocument/2006/relationships/hyperlink" Target="https://datastudio.google.com/gallery?category=visualization" TargetMode="External"/><Relationship Id="rId5" Type="http://schemas.openxmlformats.org/officeDocument/2006/relationships/hyperlink" Target="https://informationisbeautiful.net/wdvp/gallery-2019/" TargetMode="External"/><Relationship Id="rId4" Type="http://schemas.openxmlformats.org/officeDocument/2006/relationships/hyperlink" Target="https://www.tableau.com/learn/articles/best-data-visualization-blog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khanacademy.org/test-prep/praxis-math/praxis-math-lessons/gtp--praxis-math--lessons--statistics-and-probability/a/gtp--praxis-math--article--correlation-and-causation--lesson" TargetMode="External"/><Relationship Id="rId2" Type="http://schemas.openxmlformats.org/officeDocument/2006/relationships/hyperlink" Target="https://towardsdatascience.com/correlation-is-not-causation-ae05d03c1f53"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enginess.io/insights/data-and-design-thinking" TargetMode="External"/><Relationship Id="rId2" Type="http://schemas.openxmlformats.org/officeDocument/2006/relationships/hyperlink" Target="https://dataconomy.com/2019/05/three-critical-aspects-of-design-thinking-for-big-data-solutions/"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public.tableau.com/app/discover" TargetMode="Externa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hyperlink" Target="https://interworks.com/blog/ccapitula/2014/09/23/tableau-essentials-chart-types-filled-map/" TargetMode="External"/><Relationship Id="rId3" Type="http://schemas.openxmlformats.org/officeDocument/2006/relationships/hyperlink" Target="https://towardsdatascience.com/the-ultimate-cheat-sheet-on-tableau-charts-642bca94dde5" TargetMode="External"/><Relationship Id="rId7" Type="http://schemas.openxmlformats.org/officeDocument/2006/relationships/hyperlink" Target="https://interworks.com/blog/ccapitula/2014/08/18/tableau-essentials-chart-types-symbol-map/" TargetMode="External"/><Relationship Id="rId12" Type="http://schemas.openxmlformats.org/officeDocument/2006/relationships/hyperlink" Target="https://help.tableau.com/current/pro/desktop/en-us/buildexamples_bubbles.htm" TargetMode="External"/><Relationship Id="rId2" Type="http://schemas.openxmlformats.org/officeDocument/2006/relationships/hyperlink" Target="http://www.tableau.com/sites/default/files/media/which_chart_v6_final_0.pdf" TargetMode="External"/><Relationship Id="rId1" Type="http://schemas.openxmlformats.org/officeDocument/2006/relationships/slideLayout" Target="../slideLayouts/slideLayout2.xml"/><Relationship Id="rId6" Type="http://schemas.openxmlformats.org/officeDocument/2006/relationships/hyperlink" Target="https://help.tableau.com/current/pro/desktop/en-us/buildexamples_gantt.htm" TargetMode="External"/><Relationship Id="rId11" Type="http://schemas.openxmlformats.org/officeDocument/2006/relationships/hyperlink" Target="https://help.tableau.com/current/pro/desktop/en-us/qs_bullet_graphs.htm" TargetMode="External"/><Relationship Id="rId5" Type="http://schemas.openxmlformats.org/officeDocument/2006/relationships/hyperlink" Target="https://help.tableau.com/current/pro/desktop/en-us/maps_howto_heatmap.htm" TargetMode="External"/><Relationship Id="rId10" Type="http://schemas.openxmlformats.org/officeDocument/2006/relationships/hyperlink" Target="https://help.tableau.com/current/pro/desktop/en-us/buildexamples_boxplot.htm" TargetMode="External"/><Relationship Id="rId4" Type="http://schemas.openxmlformats.org/officeDocument/2006/relationships/hyperlink" Target="https://help.tableau.com/current/pro/desktop/en-us/buildexamples_highlight.htm" TargetMode="External"/><Relationship Id="rId9" Type="http://schemas.openxmlformats.org/officeDocument/2006/relationships/hyperlink" Target="https://interworks.com/blog/ccapitula/2014/10/17/tableau-essentials-chart-types-circle-view/"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hyperlink" Target="https://www.coursera.org/learn/visualize-data/supplement/j9Wdl/dac6m1l4-the-wonderful-world-of-visualizations" TargetMode="External"/><Relationship Id="rId2" Type="http://schemas.openxmlformats.org/officeDocument/2006/relationships/hyperlink" Target="https://www.coursera.org/learn/visualize-data/supplement/IcuWb/dac6m1l4r2-designing-a-chart-in-60-minutes" TargetMode="External"/><Relationship Id="rId1" Type="http://schemas.openxmlformats.org/officeDocument/2006/relationships/slideLayout" Target="../slideLayouts/slideLayout2.xml"/><Relationship Id="rId4" Type="http://schemas.openxmlformats.org/officeDocument/2006/relationships/hyperlink" Target="https://www.coursera.org/learn/visualize-data/supplement/bDdpK/dac6m2l2r3-visualizations-in-spreadsheets"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help.tableau.com/current/pro/desktop/en-us/joining_tables.htm" TargetMode="External"/><Relationship Id="rId7" Type="http://schemas.openxmlformats.org/officeDocument/2006/relationships/hyperlink" Target="https://kb.tableau.com/articles/howto/combining-start-and-end-dates-into-a-single-axis" TargetMode="External"/><Relationship Id="rId2" Type="http://schemas.openxmlformats.org/officeDocument/2006/relationships/hyperlink" Target="https://help.tableau.com/current/pro/desktop/en-us/datasource_prepare.htm" TargetMode="External"/><Relationship Id="rId1" Type="http://schemas.openxmlformats.org/officeDocument/2006/relationships/slideLayout" Target="../slideLayouts/slideLayout2.xml"/><Relationship Id="rId6" Type="http://schemas.openxmlformats.org/officeDocument/2006/relationships/hyperlink" Target="https://help.tableau.com/current/pro/desktop/en-us/multiple_connections.htm" TargetMode="External"/><Relationship Id="rId5" Type="http://schemas.openxmlformats.org/officeDocument/2006/relationships/hyperlink" Target="https://help.tableau.com/current/online/en-us/datasource_relationships_learnmorepage.htm" TargetMode="External"/><Relationship Id="rId4" Type="http://schemas.openxmlformats.org/officeDocument/2006/relationships/hyperlink" Target="https://help.tableau.com/v2020.2/pro/desktop/en-us/datasource_dont_be_scared.ht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informationisbeautiful.net/visualizations/what-makes-a-good-data-visualizatio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junkcharts.typepad.com/junk_charts/junk-charts-trifecta-checkup-the-definitive-guide.html" TargetMode="External"/><Relationship Id="rId1" Type="http://schemas.openxmlformats.org/officeDocument/2006/relationships/slideLayout" Target="../slideLayouts/slideLayout2.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3157F2C0-A00B-9B38-C353-5D772CB98428}"/>
              </a:ext>
            </a:extLst>
          </p:cNvPr>
          <p:cNvSpPr>
            <a:spLocks noGrp="1"/>
          </p:cNvSpPr>
          <p:nvPr>
            <p:ph type="subTitle" idx="1"/>
          </p:nvPr>
        </p:nvSpPr>
        <p:spPr>
          <a:xfrm>
            <a:off x="956981" y="4637463"/>
            <a:ext cx="10278034" cy="916173"/>
          </a:xfrm>
        </p:spPr>
        <p:txBody>
          <a:bodyPr>
            <a:normAutofit fontScale="92500"/>
          </a:bodyPr>
          <a:lstStyle/>
          <a:p>
            <a:r>
              <a:rPr lang="es-MX" sz="3600" dirty="0"/>
              <a:t>Compartir datos a través del arte de la visualización</a:t>
            </a:r>
          </a:p>
        </p:txBody>
      </p:sp>
      <p:pic>
        <p:nvPicPr>
          <p:cNvPr id="1026" name="Picture 2" descr="Logo de Google - Wikipedia, la enciclopedia libre">
            <a:extLst>
              <a:ext uri="{FF2B5EF4-FFF2-40B4-BE49-F238E27FC236}">
                <a16:creationId xmlns:a16="http://schemas.microsoft.com/office/drawing/2014/main" id="{BD09BA8E-A589-4C82-27DD-A7621743B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8646" y="1035423"/>
            <a:ext cx="8274705" cy="2808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320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35AE8D0-5B43-BA4F-7C38-747F3A4E63F9}"/>
              </a:ext>
            </a:extLst>
          </p:cNvPr>
          <p:cNvSpPr>
            <a:spLocks noGrp="1"/>
          </p:cNvSpPr>
          <p:nvPr>
            <p:ph idx="1"/>
          </p:nvPr>
        </p:nvSpPr>
        <p:spPr>
          <a:xfrm>
            <a:off x="578223" y="334588"/>
            <a:ext cx="11035553" cy="6188823"/>
          </a:xfrm>
        </p:spPr>
        <p:txBody>
          <a:bodyPr>
            <a:normAutofit/>
          </a:bodyPr>
          <a:lstStyle/>
          <a:p>
            <a:r>
              <a:rPr lang="es-MX" sz="2000" b="1" dirty="0">
                <a:effectLst/>
                <a:latin typeface="unset"/>
              </a:rPr>
              <a:t>Canales</a:t>
            </a:r>
            <a:endParaRPr lang="es-MX" sz="2000" b="1" dirty="0">
              <a:effectLst/>
              <a:latin typeface="var(--cds-font-family-source-sans-pro)"/>
            </a:endParaRPr>
          </a:p>
          <a:p>
            <a:pPr marL="0" indent="0">
              <a:buNone/>
            </a:pPr>
            <a:r>
              <a:rPr lang="es-MX" sz="2000" dirty="0">
                <a:effectLst/>
                <a:latin typeface="var(--cds-font-family-source-sans-pro)"/>
              </a:rPr>
              <a:t>Los </a:t>
            </a:r>
            <a:r>
              <a:rPr lang="es-MX" sz="2000" b="1" dirty="0">
                <a:effectLst/>
                <a:latin typeface="unset"/>
              </a:rPr>
              <a:t>canales </a:t>
            </a:r>
            <a:r>
              <a:rPr lang="es-MX" sz="2000" dirty="0">
                <a:effectLst/>
                <a:latin typeface="var(--cds-font-family-source-sans-pro)"/>
              </a:rPr>
              <a:t>son aspectos o variables visuales que representan características de los datos. Los canales básicamente son marcas que se utilizaron para visualizar datos. Los canales variarán en cuanto a su efectividad para comunicar datos según tres elementos:</a:t>
            </a:r>
          </a:p>
          <a:p>
            <a:pPr marL="0" indent="0">
              <a:buNone/>
            </a:pPr>
            <a:endParaRPr lang="es-MX" sz="2000" dirty="0">
              <a:effectLst/>
              <a:latin typeface="var(--cds-font-family-source-sans-pro)"/>
            </a:endParaRPr>
          </a:p>
          <a:p>
            <a:r>
              <a:rPr lang="es-MX" sz="2000" dirty="0">
                <a:effectLst/>
                <a:latin typeface="var(--cds-font-family-source-sans-pro)"/>
              </a:rPr>
              <a:t>1. </a:t>
            </a:r>
            <a:r>
              <a:rPr lang="es-MX" sz="2000" b="1" dirty="0">
                <a:solidFill>
                  <a:schemeClr val="accent5">
                    <a:lumMod val="75000"/>
                  </a:schemeClr>
                </a:solidFill>
                <a:effectLst/>
                <a:latin typeface="unset"/>
              </a:rPr>
              <a:t>Exactitud</a:t>
            </a:r>
            <a:r>
              <a:rPr lang="es-MX" sz="2000" b="1" dirty="0">
                <a:effectLst/>
                <a:latin typeface="unset"/>
              </a:rPr>
              <a:t>: </a:t>
            </a:r>
            <a:r>
              <a:rPr lang="es-MX" sz="2000" dirty="0">
                <a:effectLst/>
                <a:latin typeface="var(--cds-font-family-source-sans-pro)"/>
              </a:rPr>
              <a:t>¿Son útiles los canales en cuanto a estimar con exactitud los valores que se representan?</a:t>
            </a:r>
          </a:p>
          <a:p>
            <a:pPr marL="0" indent="0">
              <a:buNone/>
            </a:pPr>
            <a:r>
              <a:rPr lang="es-MX" sz="2000" dirty="0">
                <a:effectLst/>
                <a:latin typeface="var(--cds-font-family-source-sans-pro)"/>
              </a:rPr>
              <a:t>Por ejemplo, el color es muy exacto al comunicar diferencias de categoría, como manzanas y naranjas. Sin embargo, es mucho menos eficaz al distinguir datos de cantidad como 5 y 5.5.</a:t>
            </a:r>
          </a:p>
          <a:p>
            <a:pPr algn="l"/>
            <a:r>
              <a:rPr lang="es-MX" sz="2000" b="0" i="0" dirty="0">
                <a:solidFill>
                  <a:srgbClr val="1F1F1F"/>
                </a:solidFill>
                <a:effectLst/>
                <a:latin typeface="var(--cds-font-family-source-sans-pro)"/>
              </a:rPr>
              <a:t>2. </a:t>
            </a:r>
            <a:r>
              <a:rPr lang="es-MX" sz="2000" b="1" i="0" dirty="0">
                <a:solidFill>
                  <a:schemeClr val="accent5">
                    <a:lumMod val="75000"/>
                  </a:schemeClr>
                </a:solidFill>
                <a:effectLst/>
                <a:latin typeface="unset"/>
              </a:rPr>
              <a:t>Destaque</a:t>
            </a:r>
            <a:r>
              <a:rPr lang="es-MX" sz="2000" b="1" i="0" dirty="0">
                <a:solidFill>
                  <a:srgbClr val="1F1F1F"/>
                </a:solidFill>
                <a:effectLst/>
                <a:latin typeface="unset"/>
              </a:rPr>
              <a:t>: </a:t>
            </a:r>
            <a:r>
              <a:rPr lang="es-MX" sz="2000" b="0" i="0" dirty="0">
                <a:solidFill>
                  <a:srgbClr val="1F1F1F"/>
                </a:solidFill>
                <a:effectLst/>
                <a:latin typeface="var(--cds-font-family-source-sans-pro)"/>
              </a:rPr>
              <a:t>¿Cuán fácil es distinguir determinados valores de otros?</a:t>
            </a:r>
          </a:p>
          <a:p>
            <a:pPr marL="0" indent="0" algn="l">
              <a:buNone/>
            </a:pPr>
            <a:r>
              <a:rPr lang="es-MX" sz="2000" b="0" i="0" dirty="0">
                <a:solidFill>
                  <a:srgbClr val="1F1F1F"/>
                </a:solidFill>
                <a:effectLst/>
                <a:latin typeface="var(--cds-font-family-source-sans-pro)"/>
              </a:rPr>
              <a:t>Hay diversas maneras de llevar la atención hacia partes específicas de un elemento visual, y muchas de esas maneras aprovechan atributos </a:t>
            </a:r>
            <a:r>
              <a:rPr lang="es-MX" sz="2000" b="0" i="0" dirty="0" err="1">
                <a:solidFill>
                  <a:srgbClr val="1F1F1F"/>
                </a:solidFill>
                <a:effectLst/>
                <a:latin typeface="var(--cds-font-family-source-sans-pro)"/>
              </a:rPr>
              <a:t>preatencionales</a:t>
            </a:r>
            <a:r>
              <a:rPr lang="es-MX" sz="2000" b="0" i="0" dirty="0">
                <a:solidFill>
                  <a:srgbClr val="1F1F1F"/>
                </a:solidFill>
                <a:effectLst/>
                <a:latin typeface="var(--cds-font-family-source-sans-pro)"/>
              </a:rPr>
              <a:t> como longitud de línea, tamaño, ancho de línea, forma, encuadre, matiz e intensidad.</a:t>
            </a:r>
          </a:p>
          <a:p>
            <a:r>
              <a:rPr lang="es-MX" sz="2000" b="0" i="0" dirty="0">
                <a:solidFill>
                  <a:srgbClr val="1F1F1F"/>
                </a:solidFill>
                <a:effectLst/>
                <a:latin typeface="Source Sans Pro" panose="020B0503030403020204" pitchFamily="34" charset="0"/>
              </a:rPr>
              <a:t>3. </a:t>
            </a:r>
            <a:r>
              <a:rPr lang="es-MX" sz="2000" b="1" i="0" dirty="0">
                <a:solidFill>
                  <a:schemeClr val="accent5">
                    <a:lumMod val="75000"/>
                  </a:schemeClr>
                </a:solidFill>
                <a:effectLst/>
                <a:latin typeface="unset"/>
              </a:rPr>
              <a:t>Agrupamiento</a:t>
            </a:r>
            <a:r>
              <a:rPr lang="es-MX" sz="2000" b="1" i="0" dirty="0">
                <a:solidFill>
                  <a:srgbClr val="1F1F1F"/>
                </a:solidFill>
                <a:effectLst/>
                <a:latin typeface="unset"/>
              </a:rPr>
              <a:t>:</a:t>
            </a:r>
            <a:r>
              <a:rPr lang="es-MX" sz="2000" b="0" i="0" dirty="0">
                <a:solidFill>
                  <a:srgbClr val="1F1F1F"/>
                </a:solidFill>
                <a:effectLst/>
                <a:latin typeface="Source Sans Pro" panose="020B0503030403020204" pitchFamily="34" charset="0"/>
              </a:rPr>
              <a:t> ¿Qué tan bien comunica un canal grupos que existen en los datos? Analiza la proximidad, la similitud, el encuadre, la conexión y la continuidad del canal.</a:t>
            </a:r>
          </a:p>
          <a:p>
            <a:pPr marL="0" indent="0">
              <a:buNone/>
            </a:pPr>
            <a:r>
              <a:rPr lang="es-MX" sz="2000" b="0" i="0" dirty="0">
                <a:solidFill>
                  <a:srgbClr val="1F1F1F"/>
                </a:solidFill>
                <a:effectLst/>
                <a:latin typeface="Source Sans Pro" panose="020B0503030403020204" pitchFamily="34" charset="0"/>
              </a:rPr>
              <a:t>Pero recuerda: Cuanto más enfatices diferentes cosas, menos peso tiene ese énfasis. Cuanto más enfatices una sola cosa, más peso tiene.</a:t>
            </a:r>
            <a:br>
              <a:rPr lang="es-MX" sz="2000" dirty="0">
                <a:effectLst/>
              </a:rPr>
            </a:br>
            <a:endParaRPr lang="es-MX" sz="2000" dirty="0"/>
          </a:p>
        </p:txBody>
      </p:sp>
    </p:spTree>
    <p:extLst>
      <p:ext uri="{BB962C8B-B14F-4D97-AF65-F5344CB8AC3E}">
        <p14:creationId xmlns:p14="http://schemas.microsoft.com/office/powerpoint/2010/main" val="3963872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D737967-6300-2C96-0D89-A302CB5DB573}"/>
              </a:ext>
            </a:extLst>
          </p:cNvPr>
          <p:cNvSpPr>
            <a:spLocks noGrp="1"/>
          </p:cNvSpPr>
          <p:nvPr>
            <p:ph idx="1"/>
          </p:nvPr>
        </p:nvSpPr>
        <p:spPr>
          <a:xfrm>
            <a:off x="838200" y="521260"/>
            <a:ext cx="10515600" cy="4351338"/>
          </a:xfrm>
        </p:spPr>
        <p:txBody>
          <a:bodyPr>
            <a:normAutofit/>
          </a:bodyPr>
          <a:lstStyle/>
          <a:p>
            <a:pPr marL="0" indent="0" algn="ctr">
              <a:buNone/>
            </a:pPr>
            <a:r>
              <a:rPr lang="es-MX" sz="2400" b="1" i="0" dirty="0">
                <a:solidFill>
                  <a:srgbClr val="1F1F1F"/>
                </a:solidFill>
                <a:effectLst/>
                <a:latin typeface="unset"/>
              </a:rPr>
              <a:t>Principios de diseño</a:t>
            </a:r>
            <a:endParaRPr lang="es-MX" sz="2400" b="1" i="0" dirty="0">
              <a:solidFill>
                <a:srgbClr val="1F1F1F"/>
              </a:solidFill>
              <a:effectLst/>
              <a:latin typeface="var(--cds-font-family-source-sans-pro)"/>
            </a:endParaRPr>
          </a:p>
          <a:p>
            <a:pPr marL="0" indent="0" algn="just">
              <a:buNone/>
            </a:pPr>
            <a:r>
              <a:rPr lang="es-MX" sz="2400" b="0" i="0" dirty="0">
                <a:solidFill>
                  <a:srgbClr val="1F1F1F"/>
                </a:solidFill>
                <a:effectLst/>
                <a:latin typeface="var(--cds-font-family-source-sans-pro)"/>
              </a:rPr>
              <a:t>Una vez que comprendes los atributos </a:t>
            </a:r>
            <a:r>
              <a:rPr lang="es-MX" sz="2400" b="0" i="0" dirty="0" err="1">
                <a:solidFill>
                  <a:srgbClr val="1F1F1F"/>
                </a:solidFill>
                <a:effectLst/>
                <a:latin typeface="var(--cds-font-family-source-sans-pro)"/>
              </a:rPr>
              <a:t>preatencionales</a:t>
            </a:r>
            <a:r>
              <a:rPr lang="es-MX" sz="2400" b="0" i="0" dirty="0">
                <a:solidFill>
                  <a:srgbClr val="1F1F1F"/>
                </a:solidFill>
                <a:effectLst/>
                <a:latin typeface="var(--cds-font-family-source-sans-pro)"/>
              </a:rPr>
              <a:t> de la visualización de datos, puedes seguir con los principios de diseño para crear elementos visuales eficaces. Estos principios de diseño son importantes para tu trabajo como analista de datos porque te ayudan a asegurarte de que estás creando visualizaciones que comunican tus datos de manera eficaz a tu audiencia. Teniendo en cuenta estas reglas, puedes planear y evaluar tus visualizaciones de datos para decidir si trabajan a tu favor y a favor de tus objetivos. Y, de no ser así, ¡puedes ajustarlas!</a:t>
            </a:r>
          </a:p>
          <a:p>
            <a:endParaRPr lang="es-MX" sz="2400" dirty="0"/>
          </a:p>
        </p:txBody>
      </p:sp>
    </p:spTree>
    <p:extLst>
      <p:ext uri="{BB962C8B-B14F-4D97-AF65-F5344CB8AC3E}">
        <p14:creationId xmlns:p14="http://schemas.microsoft.com/office/powerpoint/2010/main" val="815856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F20223F-0186-410E-1919-494CAEEF32D5}"/>
              </a:ext>
            </a:extLst>
          </p:cNvPr>
          <p:cNvPicPr>
            <a:picLocks noChangeAspect="1"/>
          </p:cNvPicPr>
          <p:nvPr/>
        </p:nvPicPr>
        <p:blipFill>
          <a:blip r:embed="rId2"/>
          <a:stretch>
            <a:fillRect/>
          </a:stretch>
        </p:blipFill>
        <p:spPr>
          <a:xfrm>
            <a:off x="1352292" y="140192"/>
            <a:ext cx="9487416" cy="6577615"/>
          </a:xfrm>
          <a:prstGeom prst="rect">
            <a:avLst/>
          </a:prstGeom>
        </p:spPr>
      </p:pic>
    </p:spTree>
    <p:extLst>
      <p:ext uri="{BB962C8B-B14F-4D97-AF65-F5344CB8AC3E}">
        <p14:creationId xmlns:p14="http://schemas.microsoft.com/office/powerpoint/2010/main" val="3841881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2910B73-6F07-15E0-C56C-1B0524ED174B}"/>
              </a:ext>
            </a:extLst>
          </p:cNvPr>
          <p:cNvSpPr>
            <a:spLocks noGrp="1"/>
          </p:cNvSpPr>
          <p:nvPr>
            <p:ph idx="1"/>
          </p:nvPr>
        </p:nvSpPr>
        <p:spPr>
          <a:xfrm>
            <a:off x="623047" y="588495"/>
            <a:ext cx="10753165" cy="5879540"/>
          </a:xfrm>
        </p:spPr>
        <p:txBody>
          <a:bodyPr>
            <a:normAutofit fontScale="92500"/>
          </a:bodyPr>
          <a:lstStyle/>
          <a:p>
            <a:pPr marL="0" indent="0" algn="just">
              <a:buNone/>
            </a:pPr>
            <a:r>
              <a:rPr lang="es-MX" sz="2000" b="0" i="0" dirty="0">
                <a:solidFill>
                  <a:srgbClr val="1F1F1F"/>
                </a:solidFill>
                <a:effectLst/>
                <a:latin typeface="Source Sans Pro" panose="020B0503030403020204" pitchFamily="34" charset="0"/>
              </a:rPr>
              <a:t>Cuando analizas qué tipo de visualización crear y cómo diseñarla, querrás asegurarte de no crear gráficos confusos o engañosos. Como aprendiste, el análisis de datos les permite a las personas sacar conclusiones y obtener conocimientos que pueden usar para tomar decisiones. Es importante que las visualizaciones que crees comuniquen tus datos de manera exacta y veraz. Estos son algunos errores comunes que debes evitar para que tus visualizaciones no sean engañosas accidentalmente:</a:t>
            </a:r>
          </a:p>
          <a:p>
            <a:pPr marL="0" indent="0">
              <a:buNone/>
            </a:pPr>
            <a:r>
              <a:rPr lang="es-MX" sz="2000" b="0" i="0" dirty="0">
                <a:solidFill>
                  <a:srgbClr val="1F1F1F"/>
                </a:solidFill>
                <a:effectLst/>
                <a:latin typeface="Source Sans Pro" panose="020B0503030403020204" pitchFamily="34" charset="0"/>
              </a:rPr>
              <a:t>ten en cuenta que la visualización de datos es un arte y que lleva tiempo desarrollar estas destrezas.</a:t>
            </a:r>
          </a:p>
          <a:p>
            <a:pPr marL="0" indent="0" algn="l">
              <a:buNone/>
            </a:pPr>
            <a:r>
              <a:rPr lang="es-MX" sz="1400" b="1" i="0" dirty="0">
                <a:solidFill>
                  <a:srgbClr val="1F1F1F"/>
                </a:solidFill>
                <a:effectLst/>
                <a:latin typeface="unset"/>
              </a:rPr>
              <a:t>Más información</a:t>
            </a:r>
            <a:endParaRPr lang="es-MX" sz="1400" b="1" i="0" dirty="0">
              <a:solidFill>
                <a:srgbClr val="1F1F1F"/>
              </a:solidFill>
              <a:effectLst/>
              <a:latin typeface="var(--cds-font-family-source-sans-pro)"/>
            </a:endParaRPr>
          </a:p>
          <a:p>
            <a:pPr algn="l">
              <a:spcAft>
                <a:spcPts val="750"/>
              </a:spcAft>
              <a:buFont typeface="Arial" panose="020B0604020202020204" pitchFamily="34" charset="0"/>
              <a:buChar char="•"/>
            </a:pPr>
            <a:r>
              <a:rPr lang="es-MX" sz="1400" b="0" i="0" u="sng" dirty="0">
                <a:solidFill>
                  <a:srgbClr val="1F1F1F"/>
                </a:solidFill>
                <a:effectLst/>
                <a:latin typeface="var(--cds-font-family-source-sans-pro)"/>
                <a:hlinkClick r:id="rId2"/>
              </a:rPr>
              <a:t>La belleza de la visualización de datos</a:t>
            </a:r>
            <a:r>
              <a:rPr lang="es-MX" sz="1400" b="0" i="0" dirty="0">
                <a:solidFill>
                  <a:srgbClr val="1F1F1F"/>
                </a:solidFill>
                <a:effectLst/>
                <a:latin typeface="var(--cds-font-family-source-sans-pro)"/>
              </a:rPr>
              <a:t>: En este vídeo, David </a:t>
            </a:r>
            <a:r>
              <a:rPr lang="es-MX" sz="1400" b="0" i="0" dirty="0" err="1">
                <a:solidFill>
                  <a:srgbClr val="1F1F1F"/>
                </a:solidFill>
                <a:effectLst/>
                <a:latin typeface="var(--cds-font-family-source-sans-pro)"/>
              </a:rPr>
              <a:t>McCandless</a:t>
            </a:r>
            <a:r>
              <a:rPr lang="es-MX" sz="1400" b="0" i="0" dirty="0">
                <a:solidFill>
                  <a:srgbClr val="1F1F1F"/>
                </a:solidFill>
                <a:effectLst/>
                <a:latin typeface="var(--cds-font-family-source-sans-pro)"/>
              </a:rPr>
              <a:t> explica la necesidad de que los diseños no solo sean bellos, sino que también tengan significado. La visualización de datos debe poder equilibrar la función con la forma para que sea relevante para la audiencia.</a:t>
            </a:r>
          </a:p>
          <a:p>
            <a:pPr algn="l">
              <a:spcAft>
                <a:spcPts val="750"/>
              </a:spcAft>
              <a:buFont typeface="Arial" panose="020B0604020202020204" pitchFamily="34" charset="0"/>
              <a:buChar char="•"/>
            </a:pPr>
            <a:r>
              <a:rPr lang="es-MX" sz="1400" b="0" i="0" u="sng" dirty="0">
                <a:solidFill>
                  <a:srgbClr val="1F1F1F"/>
                </a:solidFill>
                <a:effectLst/>
                <a:latin typeface="var(--cds-font-family-source-sans-pro)"/>
                <a:hlinkClick r:id="rId3"/>
              </a:rPr>
              <a:t>El método </a:t>
            </a:r>
            <a:r>
              <a:rPr lang="es-MX" sz="1400" b="0" i="0" u="sng" dirty="0" err="1">
                <a:solidFill>
                  <a:srgbClr val="1F1F1F"/>
                </a:solidFill>
                <a:effectLst/>
                <a:latin typeface="var(--cds-font-family-source-sans-pro)"/>
                <a:hlinkClick r:id="rId3"/>
              </a:rPr>
              <a:t>McCandless</a:t>
            </a:r>
            <a:r>
              <a:rPr lang="es-MX" sz="1400" b="0" i="0" u="sng" dirty="0">
                <a:solidFill>
                  <a:srgbClr val="1F1F1F"/>
                </a:solidFill>
                <a:effectLst/>
                <a:latin typeface="var(--cds-font-family-source-sans-pro)"/>
                <a:hlinkClick r:id="rId3"/>
              </a:rPr>
              <a:t> de presentación de datos</a:t>
            </a:r>
            <a:r>
              <a:rPr lang="es-MX" sz="1400" b="0" i="0" dirty="0">
                <a:solidFill>
                  <a:srgbClr val="1F1F1F"/>
                </a:solidFill>
                <a:effectLst/>
                <a:latin typeface="var(--cds-font-family-source-sans-pro)"/>
              </a:rPr>
              <a:t>: A primera vista, este blog parece estar escrito por un fanático de David </a:t>
            </a:r>
            <a:r>
              <a:rPr lang="es-MX" sz="1400" b="0" i="0" dirty="0" err="1">
                <a:solidFill>
                  <a:srgbClr val="1F1F1F"/>
                </a:solidFill>
                <a:effectLst/>
                <a:latin typeface="var(--cds-font-family-source-sans-pro)"/>
              </a:rPr>
              <a:t>McCandless</a:t>
            </a:r>
            <a:r>
              <a:rPr lang="es-MX" sz="1400" b="0" i="0" dirty="0">
                <a:solidFill>
                  <a:srgbClr val="1F1F1F"/>
                </a:solidFill>
                <a:effectLst/>
                <a:latin typeface="var(--cds-font-family-source-sans-pro)"/>
              </a:rPr>
              <a:t>, y así es. Sin embargo, contiene información muy útil y brinda un análisis en profundidad del proceso de 5 pasos que usa </a:t>
            </a:r>
            <a:r>
              <a:rPr lang="es-MX" sz="1400" b="0" i="0" dirty="0" err="1">
                <a:solidFill>
                  <a:srgbClr val="1F1F1F"/>
                </a:solidFill>
                <a:effectLst/>
                <a:latin typeface="var(--cds-font-family-source-sans-pro)"/>
              </a:rPr>
              <a:t>McCandless</a:t>
            </a:r>
            <a:r>
              <a:rPr lang="es-MX" sz="1400" b="0" i="0" dirty="0">
                <a:solidFill>
                  <a:srgbClr val="1F1F1F"/>
                </a:solidFill>
                <a:effectLst/>
                <a:latin typeface="var(--cds-font-family-source-sans-pro)"/>
              </a:rPr>
              <a:t> para presentar sus datos.</a:t>
            </a:r>
          </a:p>
          <a:p>
            <a:pPr algn="l">
              <a:spcAft>
                <a:spcPts val="750"/>
              </a:spcAft>
              <a:buFont typeface="Arial" panose="020B0604020202020204" pitchFamily="34" charset="0"/>
              <a:buChar char="•"/>
            </a:pPr>
            <a:r>
              <a:rPr lang="es-MX" sz="1400" b="0" i="0" u="sng" dirty="0">
                <a:solidFill>
                  <a:srgbClr val="1F1F1F"/>
                </a:solidFill>
                <a:effectLst/>
                <a:latin typeface="var(--cds-font-family-source-sans-pro)"/>
                <a:hlinkClick r:id="rId4"/>
              </a:rPr>
              <a:t>La información es bella</a:t>
            </a:r>
            <a:r>
              <a:rPr lang="es-MX" sz="1400" b="0" i="0" dirty="0">
                <a:solidFill>
                  <a:srgbClr val="1F1F1F"/>
                </a:solidFill>
                <a:effectLst/>
                <a:latin typeface="var(--cds-font-family-source-sans-pro)"/>
              </a:rPr>
              <a:t>: Creado por el propio </a:t>
            </a:r>
            <a:r>
              <a:rPr lang="es-MX" sz="1400" b="0" i="0" dirty="0" err="1">
                <a:solidFill>
                  <a:srgbClr val="1F1F1F"/>
                </a:solidFill>
                <a:effectLst/>
                <a:latin typeface="var(--cds-font-family-source-sans-pro)"/>
              </a:rPr>
              <a:t>McCandless</a:t>
            </a:r>
            <a:r>
              <a:rPr lang="es-MX" sz="1400" b="0" i="0" dirty="0">
                <a:solidFill>
                  <a:srgbClr val="1F1F1F"/>
                </a:solidFill>
                <a:effectLst/>
                <a:latin typeface="var(--cds-font-family-source-sans-pro)"/>
              </a:rPr>
              <a:t>, este sitio sirve como centro de ejemplos de visualizaciones que utilizan el método </a:t>
            </a:r>
            <a:r>
              <a:rPr lang="es-MX" sz="1400" b="0" i="0" dirty="0" err="1">
                <a:solidFill>
                  <a:srgbClr val="1F1F1F"/>
                </a:solidFill>
                <a:effectLst/>
                <a:latin typeface="var(--cds-font-family-source-sans-pro)"/>
              </a:rPr>
              <a:t>McCandless</a:t>
            </a:r>
            <a:r>
              <a:rPr lang="es-MX" sz="1400" b="0" i="0" dirty="0">
                <a:solidFill>
                  <a:srgbClr val="1F1F1F"/>
                </a:solidFill>
                <a:effectLst/>
                <a:latin typeface="var(--cds-font-family-source-sans-pro)"/>
              </a:rPr>
              <a:t>. Explora datos de las noticias, las ciencias, la economía y muchas cosas más y aprende a tomar decisiones visuales basadas en hechos de todo tipo de fuentes.</a:t>
            </a:r>
          </a:p>
          <a:p>
            <a:pPr algn="l">
              <a:spcAft>
                <a:spcPts val="750"/>
              </a:spcAft>
              <a:buFont typeface="Arial" panose="020B0604020202020204" pitchFamily="34" charset="0"/>
              <a:buChar char="•"/>
            </a:pPr>
            <a:r>
              <a:rPr lang="es-MX" sz="1400" b="0" i="0" u="sng" dirty="0">
                <a:solidFill>
                  <a:srgbClr val="1F1F1F"/>
                </a:solidFill>
                <a:effectLst/>
                <a:latin typeface="var(--cds-font-family-source-sans-pro)"/>
                <a:hlinkClick r:id="rId5"/>
              </a:rPr>
              <a:t>Noticias diarias bellas</a:t>
            </a:r>
            <a:r>
              <a:rPr lang="es-MX" sz="1400" b="0" i="0" dirty="0">
                <a:solidFill>
                  <a:srgbClr val="1F1F1F"/>
                </a:solidFill>
                <a:effectLst/>
                <a:latin typeface="var(--cds-font-family-source-sans-pro)"/>
              </a:rPr>
              <a:t>: En esta colección de </a:t>
            </a:r>
            <a:r>
              <a:rPr lang="es-MX" sz="1400" b="0" i="0" dirty="0" err="1">
                <a:solidFill>
                  <a:srgbClr val="1F1F1F"/>
                </a:solidFill>
                <a:effectLst/>
                <a:latin typeface="var(--cds-font-family-source-sans-pro)"/>
              </a:rPr>
              <a:t>McCandless</a:t>
            </a:r>
            <a:r>
              <a:rPr lang="es-MX" sz="1400" b="0" i="0" dirty="0">
                <a:solidFill>
                  <a:srgbClr val="1F1F1F"/>
                </a:solidFill>
                <a:effectLst/>
                <a:latin typeface="var(--cds-font-family-source-sans-pro)"/>
              </a:rPr>
              <a:t>, explora tendencias y estadísticas inspiradoras que están bellamente visualizadas para tu disfrute creativo. Todos los días se publica un nuevo gráfico, así que asegúrate de visitar el sitio a menudo para absorber las cosas increíbles que suceden en todo el mundo.</a:t>
            </a:r>
          </a:p>
          <a:p>
            <a:pPr algn="l">
              <a:spcAft>
                <a:spcPts val="750"/>
              </a:spcAft>
              <a:buFont typeface="Arial" panose="020B0604020202020204" pitchFamily="34" charset="0"/>
              <a:buChar char="•"/>
            </a:pPr>
            <a:r>
              <a:rPr lang="es-MX" sz="1400" b="0" i="0" u="sng" dirty="0">
                <a:solidFill>
                  <a:srgbClr val="1F1F1F"/>
                </a:solidFill>
                <a:effectLst/>
                <a:latin typeface="var(--cds-font-family-source-sans-pro)"/>
                <a:hlinkClick r:id="rId6"/>
              </a:rPr>
              <a:t>La guía para infografías del Wall Street </a:t>
            </a:r>
            <a:r>
              <a:rPr lang="es-MX" sz="1400" b="0" i="0" u="sng" dirty="0" err="1">
                <a:solidFill>
                  <a:srgbClr val="1F1F1F"/>
                </a:solidFill>
                <a:effectLst/>
                <a:latin typeface="var(--cds-font-family-source-sans-pro)"/>
                <a:hlinkClick r:id="rId6"/>
              </a:rPr>
              <a:t>Journal</a:t>
            </a:r>
            <a:r>
              <a:rPr lang="es-MX" sz="1400" b="0" i="0" u="sng" dirty="0">
                <a:solidFill>
                  <a:srgbClr val="1F1F1F"/>
                </a:solidFill>
                <a:effectLst/>
                <a:latin typeface="var(--cds-font-family-source-sans-pro)"/>
                <a:hlinkClick r:id="rId6"/>
              </a:rPr>
              <a:t>: Los sí y los no de la presentación de datos, hechos y cifras</a:t>
            </a:r>
            <a:r>
              <a:rPr lang="es-MX" sz="1400" b="0" i="0" dirty="0">
                <a:solidFill>
                  <a:srgbClr val="1F1F1F"/>
                </a:solidFill>
                <a:effectLst/>
                <a:latin typeface="var(--cds-font-family-source-sans-pro)"/>
              </a:rPr>
              <a:t>: Esta es una guía integral a la visualización de datos, que incluye capítulos sobre principios básicos de visualización de datos y cómo crear visualizaciones de datos útiles, aun cuando te encuentras en una situación complicada. Este es un libro útil para agregar a tu biblioteca de artículos de referencia sobre visualización de datos, y puedes consultarlo una y otra vez.</a:t>
            </a:r>
          </a:p>
          <a:p>
            <a:pPr marL="0" indent="0">
              <a:buNone/>
            </a:pPr>
            <a:endParaRPr lang="es-MX" sz="2000" dirty="0"/>
          </a:p>
        </p:txBody>
      </p:sp>
    </p:spTree>
    <p:extLst>
      <p:ext uri="{BB962C8B-B14F-4D97-AF65-F5344CB8AC3E}">
        <p14:creationId xmlns:p14="http://schemas.microsoft.com/office/powerpoint/2010/main" val="605962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396A38A5-DB04-2D64-C21E-C2DCDE60ECA5}"/>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564776" y="140891"/>
            <a:ext cx="9654989" cy="6531832"/>
          </a:xfrm>
          <a:prstGeom prst="rect">
            <a:avLst/>
          </a:prstGeom>
        </p:spPr>
      </p:pic>
    </p:spTree>
    <p:extLst>
      <p:ext uri="{BB962C8B-B14F-4D97-AF65-F5344CB8AC3E}">
        <p14:creationId xmlns:p14="http://schemas.microsoft.com/office/powerpoint/2010/main" val="42785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EC08D-FFE2-1C02-BE33-503AD4587340}"/>
            </a:ext>
          </a:extLst>
        </p:cNvPr>
        <p:cNvGrpSpPr/>
        <p:nvPr/>
      </p:nvGrpSpPr>
      <p:grpSpPr>
        <a:xfrm>
          <a:off x="0" y="0"/>
          <a:ext cx="0" cy="0"/>
          <a:chOff x="0" y="0"/>
          <a:chExt cx="0" cy="0"/>
        </a:xfrm>
      </p:grpSpPr>
      <p:pic>
        <p:nvPicPr>
          <p:cNvPr id="4" name="Imagen 3">
            <a:extLst>
              <a:ext uri="{FF2B5EF4-FFF2-40B4-BE49-F238E27FC236}">
                <a16:creationId xmlns:a16="http://schemas.microsoft.com/office/drawing/2014/main" id="{08726228-EA2E-ED0B-E319-E6D764A09066}"/>
              </a:ext>
            </a:extLst>
          </p:cNvPr>
          <p:cNvPicPr>
            <a:picLocks noChangeAspect="1"/>
          </p:cNvPicPr>
          <p:nvPr/>
        </p:nvPicPr>
        <p:blipFill>
          <a:blip r:embed="rId2"/>
          <a:stretch>
            <a:fillRect/>
          </a:stretch>
        </p:blipFill>
        <p:spPr>
          <a:xfrm>
            <a:off x="173452" y="291978"/>
            <a:ext cx="5239431" cy="936067"/>
          </a:xfrm>
          <a:prstGeom prst="rect">
            <a:avLst/>
          </a:prstGeom>
        </p:spPr>
      </p:pic>
      <p:pic>
        <p:nvPicPr>
          <p:cNvPr id="8" name="Imagen 7">
            <a:extLst>
              <a:ext uri="{FF2B5EF4-FFF2-40B4-BE49-F238E27FC236}">
                <a16:creationId xmlns:a16="http://schemas.microsoft.com/office/drawing/2014/main" id="{10C7ABD3-B020-7517-8DD1-AD34955E0199}"/>
              </a:ext>
            </a:extLst>
          </p:cNvPr>
          <p:cNvPicPr>
            <a:picLocks noChangeAspect="1"/>
          </p:cNvPicPr>
          <p:nvPr/>
        </p:nvPicPr>
        <p:blipFill>
          <a:blip r:embed="rId3"/>
          <a:stretch>
            <a:fillRect/>
          </a:stretch>
        </p:blipFill>
        <p:spPr>
          <a:xfrm>
            <a:off x="173452" y="3622057"/>
            <a:ext cx="5474313" cy="1311650"/>
          </a:xfrm>
          <a:prstGeom prst="rect">
            <a:avLst/>
          </a:prstGeom>
        </p:spPr>
      </p:pic>
      <p:pic>
        <p:nvPicPr>
          <p:cNvPr id="10" name="Imagen 9">
            <a:extLst>
              <a:ext uri="{FF2B5EF4-FFF2-40B4-BE49-F238E27FC236}">
                <a16:creationId xmlns:a16="http://schemas.microsoft.com/office/drawing/2014/main" id="{4997EC89-1E06-DBDE-D057-60FF64B87C75}"/>
              </a:ext>
            </a:extLst>
          </p:cNvPr>
          <p:cNvPicPr>
            <a:picLocks noChangeAspect="1"/>
          </p:cNvPicPr>
          <p:nvPr/>
        </p:nvPicPr>
        <p:blipFill>
          <a:blip r:embed="rId4"/>
          <a:stretch>
            <a:fillRect/>
          </a:stretch>
        </p:blipFill>
        <p:spPr>
          <a:xfrm>
            <a:off x="6992471" y="3691931"/>
            <a:ext cx="5199529" cy="1295384"/>
          </a:xfrm>
          <a:prstGeom prst="rect">
            <a:avLst/>
          </a:prstGeom>
        </p:spPr>
      </p:pic>
      <p:pic>
        <p:nvPicPr>
          <p:cNvPr id="12" name="Imagen 11">
            <a:extLst>
              <a:ext uri="{FF2B5EF4-FFF2-40B4-BE49-F238E27FC236}">
                <a16:creationId xmlns:a16="http://schemas.microsoft.com/office/drawing/2014/main" id="{8BDF0B08-B997-1C44-AA4D-77E8BE1B1B46}"/>
              </a:ext>
            </a:extLst>
          </p:cNvPr>
          <p:cNvPicPr>
            <a:picLocks noChangeAspect="1"/>
          </p:cNvPicPr>
          <p:nvPr/>
        </p:nvPicPr>
        <p:blipFill>
          <a:blip r:embed="rId5"/>
          <a:stretch>
            <a:fillRect/>
          </a:stretch>
        </p:blipFill>
        <p:spPr>
          <a:xfrm>
            <a:off x="7207625" y="201764"/>
            <a:ext cx="4141694" cy="1096331"/>
          </a:xfrm>
          <a:prstGeom prst="rect">
            <a:avLst/>
          </a:prstGeom>
        </p:spPr>
      </p:pic>
      <p:pic>
        <p:nvPicPr>
          <p:cNvPr id="3" name="Imagen 2">
            <a:extLst>
              <a:ext uri="{FF2B5EF4-FFF2-40B4-BE49-F238E27FC236}">
                <a16:creationId xmlns:a16="http://schemas.microsoft.com/office/drawing/2014/main" id="{58069EE0-ABF4-0ABF-E424-299F80F95961}"/>
              </a:ext>
            </a:extLst>
          </p:cNvPr>
          <p:cNvPicPr>
            <a:picLocks noChangeAspect="1"/>
          </p:cNvPicPr>
          <p:nvPr/>
        </p:nvPicPr>
        <p:blipFill>
          <a:blip r:embed="rId6"/>
          <a:stretch>
            <a:fillRect/>
          </a:stretch>
        </p:blipFill>
        <p:spPr>
          <a:xfrm>
            <a:off x="8166960" y="1356957"/>
            <a:ext cx="2566499" cy="1605043"/>
          </a:xfrm>
          <a:prstGeom prst="rect">
            <a:avLst/>
          </a:prstGeom>
        </p:spPr>
      </p:pic>
      <p:pic>
        <p:nvPicPr>
          <p:cNvPr id="6" name="Imagen 5">
            <a:extLst>
              <a:ext uri="{FF2B5EF4-FFF2-40B4-BE49-F238E27FC236}">
                <a16:creationId xmlns:a16="http://schemas.microsoft.com/office/drawing/2014/main" id="{6C4DD3F9-DB76-5763-7189-756700064E8F}"/>
              </a:ext>
            </a:extLst>
          </p:cNvPr>
          <p:cNvPicPr>
            <a:picLocks noChangeAspect="1"/>
          </p:cNvPicPr>
          <p:nvPr/>
        </p:nvPicPr>
        <p:blipFill>
          <a:blip r:embed="rId7"/>
          <a:stretch>
            <a:fillRect/>
          </a:stretch>
        </p:blipFill>
        <p:spPr>
          <a:xfrm>
            <a:off x="8949020" y="4772594"/>
            <a:ext cx="2609268" cy="1937489"/>
          </a:xfrm>
          <a:prstGeom prst="rect">
            <a:avLst/>
          </a:prstGeom>
        </p:spPr>
      </p:pic>
      <p:pic>
        <p:nvPicPr>
          <p:cNvPr id="9" name="Imagen 8">
            <a:extLst>
              <a:ext uri="{FF2B5EF4-FFF2-40B4-BE49-F238E27FC236}">
                <a16:creationId xmlns:a16="http://schemas.microsoft.com/office/drawing/2014/main" id="{C58F3173-C964-3F4F-F484-8AC9B0284962}"/>
              </a:ext>
            </a:extLst>
          </p:cNvPr>
          <p:cNvPicPr>
            <a:picLocks noChangeAspect="1"/>
          </p:cNvPicPr>
          <p:nvPr/>
        </p:nvPicPr>
        <p:blipFill>
          <a:blip r:embed="rId8"/>
          <a:stretch>
            <a:fillRect/>
          </a:stretch>
        </p:blipFill>
        <p:spPr>
          <a:xfrm>
            <a:off x="1062317" y="1298095"/>
            <a:ext cx="4025041" cy="1689024"/>
          </a:xfrm>
          <a:prstGeom prst="rect">
            <a:avLst/>
          </a:prstGeom>
        </p:spPr>
      </p:pic>
      <p:pic>
        <p:nvPicPr>
          <p:cNvPr id="13" name="Imagen 12">
            <a:extLst>
              <a:ext uri="{FF2B5EF4-FFF2-40B4-BE49-F238E27FC236}">
                <a16:creationId xmlns:a16="http://schemas.microsoft.com/office/drawing/2014/main" id="{3FE54BB1-FBBF-D5E6-4500-ADBF6BD99A0B}"/>
              </a:ext>
            </a:extLst>
          </p:cNvPr>
          <p:cNvPicPr>
            <a:picLocks noChangeAspect="1"/>
          </p:cNvPicPr>
          <p:nvPr/>
        </p:nvPicPr>
        <p:blipFill>
          <a:blip r:embed="rId9"/>
          <a:stretch>
            <a:fillRect/>
          </a:stretch>
        </p:blipFill>
        <p:spPr>
          <a:xfrm>
            <a:off x="1062316" y="4947748"/>
            <a:ext cx="4025042" cy="1613829"/>
          </a:xfrm>
          <a:prstGeom prst="rect">
            <a:avLst/>
          </a:prstGeom>
        </p:spPr>
      </p:pic>
    </p:spTree>
    <p:extLst>
      <p:ext uri="{BB962C8B-B14F-4D97-AF65-F5344CB8AC3E}">
        <p14:creationId xmlns:p14="http://schemas.microsoft.com/office/powerpoint/2010/main" val="2887275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F27853-3106-1031-860A-A315427B5C76}"/>
              </a:ext>
            </a:extLst>
          </p:cNvPr>
          <p:cNvSpPr>
            <a:spLocks noGrp="1"/>
          </p:cNvSpPr>
          <p:nvPr>
            <p:ph idx="1"/>
          </p:nvPr>
        </p:nvSpPr>
        <p:spPr>
          <a:xfrm>
            <a:off x="188259" y="79888"/>
            <a:ext cx="11793070" cy="6698223"/>
          </a:xfrm>
        </p:spPr>
        <p:txBody>
          <a:bodyPr>
            <a:noAutofit/>
          </a:bodyPr>
          <a:lstStyle/>
          <a:p>
            <a:pPr marL="0" indent="0" algn="just">
              <a:buNone/>
            </a:pPr>
            <a:r>
              <a:rPr lang="es-MX" sz="1500" dirty="0">
                <a:solidFill>
                  <a:srgbClr val="1F1F1F"/>
                </a:solidFill>
                <a:latin typeface="Source Sans Pro" panose="020B0503030403020204" pitchFamily="34" charset="0"/>
              </a:rPr>
              <a:t>O</a:t>
            </a:r>
            <a:r>
              <a:rPr lang="es-MX" sz="1500" b="0" i="0" dirty="0">
                <a:solidFill>
                  <a:srgbClr val="1F1F1F"/>
                </a:solidFill>
                <a:effectLst/>
                <a:latin typeface="Source Sans Pro" panose="020B0503030403020204" pitchFamily="34" charset="0"/>
              </a:rPr>
              <a:t>rganizar tus datos y comunicar tus resultados son partes significativas del rol del analista de datos</a:t>
            </a:r>
          </a:p>
          <a:p>
            <a:pPr marL="0" indent="0" algn="just">
              <a:buNone/>
            </a:pPr>
            <a:r>
              <a:rPr lang="es-MX" sz="1500" b="1" i="0" dirty="0">
                <a:solidFill>
                  <a:srgbClr val="1F1F1F"/>
                </a:solidFill>
                <a:effectLst/>
                <a:latin typeface="unset"/>
              </a:rPr>
              <a:t>La inspiración está en el aire</a:t>
            </a:r>
            <a:endParaRPr lang="es-MX" sz="1500" b="1" i="0" dirty="0">
              <a:solidFill>
                <a:srgbClr val="1F1F1F"/>
              </a:solidFill>
              <a:effectLst/>
              <a:latin typeface="var(--cds-font-family-source-sans-pro)"/>
            </a:endParaRPr>
          </a:p>
          <a:p>
            <a:pPr marL="0" indent="0" algn="just">
              <a:buNone/>
            </a:pPr>
            <a:r>
              <a:rPr lang="es-MX" sz="1500" b="0" i="0" dirty="0">
                <a:solidFill>
                  <a:srgbClr val="1F1F1F"/>
                </a:solidFill>
                <a:effectLst/>
                <a:latin typeface="var(--cds-font-family-source-sans-pro)"/>
              </a:rPr>
              <a:t>La </a:t>
            </a:r>
            <a:r>
              <a:rPr lang="es-MX" sz="1500" b="1" i="0" dirty="0">
                <a:solidFill>
                  <a:srgbClr val="1F1F1F"/>
                </a:solidFill>
                <a:effectLst/>
                <a:latin typeface="unset"/>
              </a:rPr>
              <a:t>visualización de datos </a:t>
            </a:r>
            <a:r>
              <a:rPr lang="es-MX" sz="1500" b="0" i="0" dirty="0">
                <a:solidFill>
                  <a:srgbClr val="1F1F1F"/>
                </a:solidFill>
                <a:effectLst/>
                <a:latin typeface="var(--cds-font-family-source-sans-pro)"/>
              </a:rPr>
              <a:t>es la representación gráfica de los datos. ¿por qué deberían preocuparse por la visualización de datos los analistas de datos? tu audiencia no siempre tendrá la capacidad de interpretar o comprender la información compleja que les transmites, tu trabajo es informarles tu análisis de una manera que sea significativo, interesante y fácil de comprender. Parte de la razón por la que la visualización de datos es tan efectiva es que a los ojos </a:t>
            </a:r>
            <a:r>
              <a:rPr lang="es-MX" sz="1500" b="1" i="0" dirty="0">
                <a:solidFill>
                  <a:schemeClr val="accent1">
                    <a:lumMod val="60000"/>
                    <a:lumOff val="40000"/>
                  </a:schemeClr>
                </a:solidFill>
                <a:effectLst/>
                <a:latin typeface="var(--cds-font-family-source-sans-pro)"/>
              </a:rPr>
              <a:t>de las personas les atraen los colores, las formas y los patrones, lo que hace que esos elementos visuales sean perfectos para contar una historia que vaya más allá de solo números.</a:t>
            </a:r>
          </a:p>
          <a:p>
            <a:pPr marL="0" indent="0" algn="just">
              <a:buNone/>
            </a:pPr>
            <a:r>
              <a:rPr lang="es-MX" sz="1500" b="0" i="0" dirty="0">
                <a:solidFill>
                  <a:srgbClr val="1F1F1F"/>
                </a:solidFill>
                <a:effectLst/>
                <a:latin typeface="var(--cds-font-family-source-sans-pro)"/>
              </a:rPr>
              <a:t>Como analista de datos junior, es deseable tener diferentes opciones de visualización para tu proceso creativo siempre que las necesites. A continuación, aparece una lista de recursos que pueden inspirar tus próximas decisiones basadas en datos, así como también enseñarte a hacer que tus datos sean más accesibles para tu audiencia.</a:t>
            </a:r>
          </a:p>
          <a:p>
            <a:pPr algn="l">
              <a:spcAft>
                <a:spcPts val="750"/>
              </a:spcAft>
              <a:buFont typeface="Arial" panose="020B0604020202020204" pitchFamily="34" charset="0"/>
              <a:buChar char="•"/>
            </a:pPr>
            <a:r>
              <a:rPr lang="es-MX" sz="1500" b="0" i="0" u="sng" dirty="0">
                <a:solidFill>
                  <a:srgbClr val="1F1F1F"/>
                </a:solidFill>
                <a:effectLst/>
                <a:latin typeface="var(--cds-font-family-source-sans-pro)"/>
                <a:hlinkClick r:id="rId2"/>
              </a:rPr>
              <a:t>El catálogo de visualización de datos</a:t>
            </a:r>
            <a:r>
              <a:rPr lang="es-MX" sz="1500" b="0" i="0" dirty="0">
                <a:solidFill>
                  <a:srgbClr val="1F1F1F"/>
                </a:solidFill>
                <a:effectLst/>
                <a:latin typeface="var(--cds-font-family-source-sans-pro)"/>
              </a:rPr>
              <a:t>: ¿No estás seguro de por dónde empezar con tu visualización de datos? Este catálogo muestra un rango de diferentes diagramas, cuadros y gráficos para ayudarte a encontrar la mejor opción para tu proyecto. A medida que exploras cada categoría, obtendrás una descripción detallada de cada visualización, así como también su función y una lista de elementos visuales similares.</a:t>
            </a:r>
          </a:p>
          <a:p>
            <a:pPr algn="l">
              <a:spcAft>
                <a:spcPts val="750"/>
              </a:spcAft>
              <a:buFont typeface="Arial" panose="020B0604020202020204" pitchFamily="34" charset="0"/>
              <a:buChar char="•"/>
            </a:pPr>
            <a:r>
              <a:rPr lang="es-MX" sz="1500" b="0" i="0" u="sng" dirty="0">
                <a:solidFill>
                  <a:srgbClr val="1F1F1F"/>
                </a:solidFill>
                <a:effectLst/>
                <a:latin typeface="var(--cds-font-family-source-sans-pro)"/>
                <a:hlinkClick r:id="rId3"/>
              </a:rPr>
              <a:t>Las 25 mejores visualizaciones de datos</a:t>
            </a:r>
            <a:r>
              <a:rPr lang="es-MX" sz="1500" b="0" i="0" dirty="0">
                <a:solidFill>
                  <a:srgbClr val="1F1F1F"/>
                </a:solidFill>
                <a:effectLst/>
                <a:latin typeface="var(--cds-font-family-source-sans-pro)"/>
              </a:rPr>
              <a:t>: En esta colección de imágenes, explora los mejores ejemplos de datos que se convierten en una visualización espectacular. Simplemente haz clic debajo de cada imagen para acceder a una vista detallada de cada proyecto, y aprende por qué es tan importante que los datos sean atractivos a nivel visual.</a:t>
            </a:r>
          </a:p>
          <a:p>
            <a:pPr algn="l">
              <a:spcAft>
                <a:spcPts val="750"/>
              </a:spcAft>
              <a:buFont typeface="Arial" panose="020B0604020202020204" pitchFamily="34" charset="0"/>
              <a:buChar char="•"/>
            </a:pPr>
            <a:r>
              <a:rPr lang="es-MX" sz="1500" b="0" i="0" u="sng" dirty="0">
                <a:solidFill>
                  <a:srgbClr val="1F1F1F"/>
                </a:solidFill>
                <a:effectLst/>
                <a:latin typeface="var(--cds-font-family-source-sans-pro)"/>
                <a:hlinkClick r:id="rId4"/>
              </a:rPr>
              <a:t>10 blogs de visualización de datos</a:t>
            </a:r>
            <a:r>
              <a:rPr lang="es-MX" sz="1500" b="0" i="0" dirty="0">
                <a:solidFill>
                  <a:srgbClr val="1F1F1F"/>
                </a:solidFill>
                <a:effectLst/>
                <a:latin typeface="var(--cds-font-family-source-sans-pro)"/>
              </a:rPr>
              <a:t>: Cada enlace te llevará a un blog que es una fuente de información sobre infinidad de cosas, desde la narración de datos hasta los datos gráficos. Consigue tu próxima gran idea y simplemente navega para ver inspiración visual.</a:t>
            </a:r>
          </a:p>
          <a:p>
            <a:pPr algn="l">
              <a:spcAft>
                <a:spcPts val="750"/>
              </a:spcAft>
              <a:buFont typeface="Arial" panose="020B0604020202020204" pitchFamily="34" charset="0"/>
              <a:buChar char="•"/>
            </a:pPr>
            <a:r>
              <a:rPr lang="es-MX" sz="1500" b="0" i="0" u="sng" dirty="0">
                <a:solidFill>
                  <a:srgbClr val="1F1F1F"/>
                </a:solidFill>
                <a:effectLst/>
                <a:latin typeface="var(--cds-font-family-source-sans-pro)"/>
                <a:hlinkClick r:id="rId5"/>
              </a:rPr>
              <a:t>La información es bella</a:t>
            </a:r>
            <a:r>
              <a:rPr lang="es-MX" sz="1500" b="0" i="0" dirty="0">
                <a:solidFill>
                  <a:srgbClr val="1F1F1F"/>
                </a:solidFill>
                <a:effectLst/>
                <a:latin typeface="var(--cds-font-family-source-sans-pro)"/>
              </a:rPr>
              <a:t>: Fundada por David </a:t>
            </a:r>
            <a:r>
              <a:rPr lang="es-MX" sz="1500" b="0" i="0" dirty="0" err="1">
                <a:solidFill>
                  <a:srgbClr val="1F1F1F"/>
                </a:solidFill>
                <a:effectLst/>
                <a:latin typeface="var(--cds-font-family-source-sans-pro)"/>
              </a:rPr>
              <a:t>McCandless</a:t>
            </a:r>
            <a:r>
              <a:rPr lang="es-MX" sz="1500" b="0" i="0" dirty="0">
                <a:solidFill>
                  <a:srgbClr val="1F1F1F"/>
                </a:solidFill>
                <a:effectLst/>
                <a:latin typeface="var(--cds-font-family-source-sans-pro)"/>
              </a:rPr>
              <a:t>, esta galería está dedicada a ayudarte a tomar decisiones visuales más claras e informadas que se basen en hechos y datos. Estos proyectos son realizados por estudiantes, diseñadores e incluso analistas de datos para ayudarte a comprender cómo han tomado sus propios datos y los han convertido en narración visual.</a:t>
            </a:r>
          </a:p>
          <a:p>
            <a:pPr algn="l">
              <a:spcAft>
                <a:spcPts val="750"/>
              </a:spcAft>
              <a:buFont typeface="Arial" panose="020B0604020202020204" pitchFamily="34" charset="0"/>
              <a:buChar char="•"/>
            </a:pPr>
            <a:r>
              <a:rPr lang="es-MX" sz="1500" b="0" i="0" u="sng" dirty="0">
                <a:solidFill>
                  <a:srgbClr val="1F1F1F"/>
                </a:solidFill>
                <a:effectLst/>
                <a:latin typeface="var(--cds-font-family-source-sans-pro)"/>
                <a:hlinkClick r:id="rId6"/>
              </a:rPr>
              <a:t>Galería de estudio de datos</a:t>
            </a:r>
            <a:r>
              <a:rPr lang="es-MX" sz="1500" b="0" i="0" dirty="0">
                <a:solidFill>
                  <a:srgbClr val="1F1F1F"/>
                </a:solidFill>
                <a:effectLst/>
                <a:latin typeface="var(--cds-font-family-source-sans-pro)"/>
              </a:rPr>
              <a:t>: La información es vital, pero la información presentada de manera digerible es aún más útil. Explora esta galería interactiva y encuentra ejemplos de diferentes tipos de datos comunicados de manera visual. Hasta puedes usar la herramienta de estudio de datos para crear tu propio elemento visual basado en datos.</a:t>
            </a:r>
          </a:p>
          <a:p>
            <a:pPr marL="0" indent="0" algn="just">
              <a:buNone/>
            </a:pPr>
            <a:endParaRPr lang="es-MX" sz="1500" dirty="0"/>
          </a:p>
        </p:txBody>
      </p:sp>
    </p:spTree>
    <p:extLst>
      <p:ext uri="{BB962C8B-B14F-4D97-AF65-F5344CB8AC3E}">
        <p14:creationId xmlns:p14="http://schemas.microsoft.com/office/powerpoint/2010/main" val="4037103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C7A0B87-037D-E6B4-9C7D-654B316AAECE}"/>
              </a:ext>
            </a:extLst>
          </p:cNvPr>
          <p:cNvSpPr>
            <a:spLocks noGrp="1"/>
          </p:cNvSpPr>
          <p:nvPr>
            <p:ph idx="1"/>
          </p:nvPr>
        </p:nvSpPr>
        <p:spPr>
          <a:xfrm>
            <a:off x="381916" y="211977"/>
            <a:ext cx="11240945" cy="2316070"/>
          </a:xfrm>
        </p:spPr>
        <p:txBody>
          <a:bodyPr>
            <a:normAutofit/>
          </a:bodyPr>
          <a:lstStyle/>
          <a:p>
            <a:pPr algn="just"/>
            <a:r>
              <a:rPr lang="es-MX" sz="2000" dirty="0"/>
              <a:t>Cautiva a tu público</a:t>
            </a:r>
          </a:p>
          <a:p>
            <a:pPr marL="0" indent="0" algn="just">
              <a:buNone/>
            </a:pPr>
            <a:r>
              <a:rPr lang="es-MX" sz="2000" dirty="0"/>
              <a:t>Un AD tiene la capacidad de comunicar tus hallazgos de una manera atractiva para tu público. La VD tiene la capacidad de hacer que información compleja (y hasta monótona) sea fácil de entender y saber cómo utilizar la VD es una destreza muy valiosa. Tu objetivo siempre es ayudar a la audiencia a tener una conversación con los datos para que tus elementos visuales los acerquen a la conversación. Esto aplica a casos en que tienes que ayudar a tu audiencia a procesar una gran cantidad de datos, como el flujo de mercadería de un país a otras partes del mundo.</a:t>
            </a:r>
          </a:p>
          <a:p>
            <a:pPr algn="just"/>
            <a:endParaRPr lang="es-MX" sz="2000" dirty="0"/>
          </a:p>
        </p:txBody>
      </p:sp>
      <p:pic>
        <p:nvPicPr>
          <p:cNvPr id="5" name="Imagen 4">
            <a:extLst>
              <a:ext uri="{FF2B5EF4-FFF2-40B4-BE49-F238E27FC236}">
                <a16:creationId xmlns:a16="http://schemas.microsoft.com/office/drawing/2014/main" id="{63FA7D23-B604-6029-3EFB-A67A2962BE54}"/>
              </a:ext>
            </a:extLst>
          </p:cNvPr>
          <p:cNvPicPr>
            <a:picLocks noChangeAspect="1"/>
          </p:cNvPicPr>
          <p:nvPr/>
        </p:nvPicPr>
        <p:blipFill>
          <a:blip r:embed="rId2"/>
          <a:stretch>
            <a:fillRect/>
          </a:stretch>
        </p:blipFill>
        <p:spPr>
          <a:xfrm>
            <a:off x="381916" y="2595282"/>
            <a:ext cx="4992544" cy="1005565"/>
          </a:xfrm>
          <a:prstGeom prst="rect">
            <a:avLst/>
          </a:prstGeom>
        </p:spPr>
      </p:pic>
      <p:pic>
        <p:nvPicPr>
          <p:cNvPr id="7" name="Imagen 6">
            <a:extLst>
              <a:ext uri="{FF2B5EF4-FFF2-40B4-BE49-F238E27FC236}">
                <a16:creationId xmlns:a16="http://schemas.microsoft.com/office/drawing/2014/main" id="{A157E532-5002-FC08-3F11-A80302F5018F}"/>
              </a:ext>
            </a:extLst>
          </p:cNvPr>
          <p:cNvPicPr>
            <a:picLocks noChangeAspect="1"/>
          </p:cNvPicPr>
          <p:nvPr/>
        </p:nvPicPr>
        <p:blipFill>
          <a:blip r:embed="rId3"/>
          <a:stretch>
            <a:fillRect/>
          </a:stretch>
        </p:blipFill>
        <p:spPr>
          <a:xfrm>
            <a:off x="559787" y="3874489"/>
            <a:ext cx="4320088" cy="1183586"/>
          </a:xfrm>
          <a:prstGeom prst="rect">
            <a:avLst/>
          </a:prstGeom>
        </p:spPr>
      </p:pic>
      <p:pic>
        <p:nvPicPr>
          <p:cNvPr id="9" name="Imagen 8">
            <a:extLst>
              <a:ext uri="{FF2B5EF4-FFF2-40B4-BE49-F238E27FC236}">
                <a16:creationId xmlns:a16="http://schemas.microsoft.com/office/drawing/2014/main" id="{8A9CB618-0BD1-8C2E-5AB2-09DC002F9924}"/>
              </a:ext>
            </a:extLst>
          </p:cNvPr>
          <p:cNvPicPr>
            <a:picLocks noChangeAspect="1"/>
          </p:cNvPicPr>
          <p:nvPr/>
        </p:nvPicPr>
        <p:blipFill>
          <a:blip r:embed="rId4"/>
          <a:stretch>
            <a:fillRect/>
          </a:stretch>
        </p:blipFill>
        <p:spPr>
          <a:xfrm>
            <a:off x="984105" y="5461106"/>
            <a:ext cx="3471452" cy="938594"/>
          </a:xfrm>
          <a:prstGeom prst="rect">
            <a:avLst/>
          </a:prstGeom>
        </p:spPr>
      </p:pic>
      <p:pic>
        <p:nvPicPr>
          <p:cNvPr id="11" name="Imagen 10">
            <a:extLst>
              <a:ext uri="{FF2B5EF4-FFF2-40B4-BE49-F238E27FC236}">
                <a16:creationId xmlns:a16="http://schemas.microsoft.com/office/drawing/2014/main" id="{B2B779DE-3183-9409-03AD-63683F6C78A8}"/>
              </a:ext>
            </a:extLst>
          </p:cNvPr>
          <p:cNvPicPr>
            <a:picLocks noChangeAspect="1"/>
          </p:cNvPicPr>
          <p:nvPr/>
        </p:nvPicPr>
        <p:blipFill>
          <a:blip r:embed="rId5"/>
          <a:stretch>
            <a:fillRect/>
          </a:stretch>
        </p:blipFill>
        <p:spPr>
          <a:xfrm>
            <a:off x="5115448" y="5422007"/>
            <a:ext cx="4217363" cy="1197372"/>
          </a:xfrm>
          <a:prstGeom prst="rect">
            <a:avLst/>
          </a:prstGeom>
        </p:spPr>
      </p:pic>
      <p:pic>
        <p:nvPicPr>
          <p:cNvPr id="13" name="Imagen 12">
            <a:extLst>
              <a:ext uri="{FF2B5EF4-FFF2-40B4-BE49-F238E27FC236}">
                <a16:creationId xmlns:a16="http://schemas.microsoft.com/office/drawing/2014/main" id="{E87D8AB6-308B-A695-F669-AF394811758B}"/>
              </a:ext>
            </a:extLst>
          </p:cNvPr>
          <p:cNvPicPr>
            <a:picLocks noChangeAspect="1"/>
          </p:cNvPicPr>
          <p:nvPr/>
        </p:nvPicPr>
        <p:blipFill>
          <a:blip r:embed="rId6"/>
          <a:stretch>
            <a:fillRect/>
          </a:stretch>
        </p:blipFill>
        <p:spPr>
          <a:xfrm>
            <a:off x="7874803" y="2742005"/>
            <a:ext cx="2916016" cy="2316070"/>
          </a:xfrm>
          <a:prstGeom prst="rect">
            <a:avLst/>
          </a:prstGeom>
        </p:spPr>
      </p:pic>
    </p:spTree>
    <p:extLst>
      <p:ext uri="{BB962C8B-B14F-4D97-AF65-F5344CB8AC3E}">
        <p14:creationId xmlns:p14="http://schemas.microsoft.com/office/powerpoint/2010/main" val="984686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9BCA06D-4CDB-3328-C6F2-E911D2792474}"/>
              </a:ext>
            </a:extLst>
          </p:cNvPr>
          <p:cNvSpPr>
            <a:spLocks noGrp="1"/>
          </p:cNvSpPr>
          <p:nvPr>
            <p:ph idx="1"/>
          </p:nvPr>
        </p:nvSpPr>
        <p:spPr>
          <a:xfrm>
            <a:off x="457200" y="601942"/>
            <a:ext cx="11277600" cy="4951694"/>
          </a:xfrm>
        </p:spPr>
        <p:txBody>
          <a:bodyPr>
            <a:normAutofit/>
          </a:bodyPr>
          <a:lstStyle/>
          <a:p>
            <a:pPr marL="0" indent="0">
              <a:buNone/>
            </a:pPr>
            <a:r>
              <a:rPr lang="es-MX" sz="2400" b="1" dirty="0">
                <a:effectLst/>
              </a:rPr>
              <a:t>			Correlación y causalidad</a:t>
            </a:r>
          </a:p>
          <a:p>
            <a:pPr algn="just">
              <a:spcAft>
                <a:spcPts val="750"/>
              </a:spcAft>
              <a:buFont typeface="Arial" panose="020B0604020202020204" pitchFamily="34" charset="0"/>
              <a:buChar char="•"/>
            </a:pPr>
            <a:r>
              <a:rPr lang="es-MX" sz="2000" b="0" i="0" dirty="0">
                <a:solidFill>
                  <a:srgbClr val="1F1F1F"/>
                </a:solidFill>
                <a:effectLst/>
                <a:latin typeface="var(--cds-font-family-source-sans-pro)"/>
              </a:rPr>
              <a:t>La </a:t>
            </a:r>
            <a:r>
              <a:rPr lang="es-MX" sz="2000" b="1" i="0" dirty="0">
                <a:solidFill>
                  <a:srgbClr val="1F1F1F"/>
                </a:solidFill>
                <a:effectLst/>
                <a:latin typeface="unset"/>
              </a:rPr>
              <a:t>correlación </a:t>
            </a:r>
            <a:r>
              <a:rPr lang="es-MX" sz="2000" b="0" i="0" dirty="0">
                <a:solidFill>
                  <a:srgbClr val="1F1F1F"/>
                </a:solidFill>
                <a:effectLst/>
                <a:latin typeface="var(--cds-font-family-source-sans-pro)"/>
              </a:rPr>
              <a:t>en estadística es la medición del </a:t>
            </a:r>
            <a:r>
              <a:rPr lang="es-MX" sz="2000" b="0" i="0" dirty="0">
                <a:solidFill>
                  <a:srgbClr val="FF0000"/>
                </a:solidFill>
                <a:effectLst/>
                <a:latin typeface="var(--cds-font-family-source-sans-pro)"/>
              </a:rPr>
              <a:t>grado en el que dos variables se mueven una en relación con la otra.</a:t>
            </a:r>
            <a:r>
              <a:rPr lang="es-MX" sz="2000" b="0" i="0" dirty="0">
                <a:solidFill>
                  <a:srgbClr val="1F1F1F"/>
                </a:solidFill>
                <a:effectLst/>
                <a:latin typeface="var(--cds-font-family-source-sans-pro)"/>
              </a:rPr>
              <a:t> Un ejemplo de correlación es la idea de que “A medida que sube la temperatura, también suben las ventas de helado”. Es importante recordar que la correlación no significa que un episodio provoca el otro. Pero sí </a:t>
            </a:r>
            <a:r>
              <a:rPr lang="es-MX" sz="2000" b="0" i="0" dirty="0">
                <a:solidFill>
                  <a:srgbClr val="FF0000"/>
                </a:solidFill>
                <a:effectLst/>
                <a:latin typeface="var(--cds-font-family-source-sans-pro)"/>
              </a:rPr>
              <a:t>indica que tienen un patrón o una relación entre sí</a:t>
            </a:r>
            <a:r>
              <a:rPr lang="es-MX" sz="2000" b="0" i="0" dirty="0">
                <a:solidFill>
                  <a:srgbClr val="1F1F1F"/>
                </a:solidFill>
                <a:effectLst/>
                <a:latin typeface="var(--cds-font-family-source-sans-pro)"/>
              </a:rPr>
              <a:t>. Si una variable sube y la otra variable también lo hace, es una correlación positiva. Si una variable sube y la otra variable baja, es una correlación negativa o inversa. Si una variable sube y la otra variable se mantiene igual, no hay una correlación.</a:t>
            </a:r>
          </a:p>
          <a:p>
            <a:pPr algn="just">
              <a:spcAft>
                <a:spcPts val="750"/>
              </a:spcAft>
              <a:buFont typeface="Arial" panose="020B0604020202020204" pitchFamily="34" charset="0"/>
              <a:buChar char="•"/>
            </a:pPr>
            <a:r>
              <a:rPr lang="es-MX" sz="2000" b="0" i="0" dirty="0">
                <a:solidFill>
                  <a:srgbClr val="1F1F1F"/>
                </a:solidFill>
                <a:effectLst/>
                <a:latin typeface="var(--cds-font-family-source-sans-pro)"/>
              </a:rPr>
              <a:t>La </a:t>
            </a:r>
            <a:r>
              <a:rPr lang="es-MX" sz="2000" b="1" i="0" dirty="0">
                <a:solidFill>
                  <a:srgbClr val="1F1F1F"/>
                </a:solidFill>
                <a:effectLst/>
                <a:latin typeface="unset"/>
              </a:rPr>
              <a:t>causalidad </a:t>
            </a:r>
            <a:r>
              <a:rPr lang="es-MX" sz="2000" b="0" i="0" dirty="0">
                <a:solidFill>
                  <a:srgbClr val="1F1F1F"/>
                </a:solidFill>
                <a:effectLst/>
                <a:latin typeface="var(--cds-font-family-source-sans-pro)"/>
              </a:rPr>
              <a:t>hace referencia a la idea de que </a:t>
            </a:r>
            <a:r>
              <a:rPr lang="es-MX" sz="2000" b="0" i="0" dirty="0">
                <a:solidFill>
                  <a:srgbClr val="FF0000"/>
                </a:solidFill>
                <a:effectLst/>
                <a:latin typeface="var(--cds-font-family-source-sans-pro)"/>
              </a:rPr>
              <a:t>un episodio lleva a un resultado específico</a:t>
            </a:r>
            <a:r>
              <a:rPr lang="es-MX" sz="2000" b="0" i="0" dirty="0">
                <a:solidFill>
                  <a:srgbClr val="1F1F1F"/>
                </a:solidFill>
                <a:effectLst/>
                <a:latin typeface="var(--cds-font-family-source-sans-pro)"/>
              </a:rPr>
              <a:t>. Por ejemplo, cuando hay un relámpago, escuchamos el trueno (onda sonora) provocado porque el aire se calienta y enfría por el relámpago. El relámpago provoca el trueno.</a:t>
            </a:r>
          </a:p>
          <a:p>
            <a:pPr marL="0" indent="0">
              <a:buNone/>
            </a:pPr>
            <a:br>
              <a:rPr lang="es-MX" b="0" i="0" dirty="0">
                <a:solidFill>
                  <a:srgbClr val="1F1F1F"/>
                </a:solidFill>
                <a:effectLst/>
                <a:latin typeface="OpenSans"/>
              </a:rPr>
            </a:br>
            <a:endParaRPr lang="es-MX" dirty="0"/>
          </a:p>
        </p:txBody>
      </p:sp>
      <p:pic>
        <p:nvPicPr>
          <p:cNvPr id="2050" name="Picture 2" descr="This illustration is a thermometer pointing to an ice cream cone and a lightning bolt pointing to a thundercloud.">
            <a:extLst>
              <a:ext uri="{FF2B5EF4-FFF2-40B4-BE49-F238E27FC236}">
                <a16:creationId xmlns:a16="http://schemas.microsoft.com/office/drawing/2014/main" id="{6D211995-2C60-12F0-EE21-228DD057C3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3034" y="3957402"/>
            <a:ext cx="3065247" cy="2716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322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F8E81D9-C191-F8B1-8621-B832A51DCCAD}"/>
              </a:ext>
            </a:extLst>
          </p:cNvPr>
          <p:cNvSpPr>
            <a:spLocks noGrp="1"/>
          </p:cNvSpPr>
          <p:nvPr>
            <p:ph idx="1"/>
          </p:nvPr>
        </p:nvSpPr>
        <p:spPr>
          <a:xfrm>
            <a:off x="394446" y="292659"/>
            <a:ext cx="11371729" cy="6296399"/>
          </a:xfrm>
        </p:spPr>
        <p:txBody>
          <a:bodyPr>
            <a:normAutofit fontScale="62500" lnSpcReduction="20000"/>
          </a:bodyPr>
          <a:lstStyle/>
          <a:p>
            <a:pPr algn="just"/>
            <a:r>
              <a:rPr lang="es-MX" b="1" i="0" dirty="0">
                <a:solidFill>
                  <a:srgbClr val="1F1F1F"/>
                </a:solidFill>
                <a:effectLst/>
                <a:latin typeface="unset"/>
              </a:rPr>
              <a:t>¿Por qué es importante diferenciar entre la correlación y la causalidad?</a:t>
            </a:r>
            <a:endParaRPr lang="es-MX" b="1" i="0" dirty="0">
              <a:solidFill>
                <a:srgbClr val="1F1F1F"/>
              </a:solidFill>
              <a:effectLst/>
              <a:latin typeface="var(--cds-font-family-source-sans-pro)"/>
            </a:endParaRPr>
          </a:p>
          <a:p>
            <a:pPr marL="0" indent="0" algn="just">
              <a:buNone/>
            </a:pPr>
            <a:r>
              <a:rPr lang="es-MX" b="0" i="0" dirty="0">
                <a:solidFill>
                  <a:srgbClr val="1F1F1F"/>
                </a:solidFill>
                <a:effectLst/>
                <a:latin typeface="var(--cds-font-family-source-sans-pro)"/>
              </a:rPr>
              <a:t>Cuando sacas conclusiones a partir del análisis de datos, </a:t>
            </a:r>
            <a:r>
              <a:rPr lang="es-MX" b="0" i="0" dirty="0">
                <a:solidFill>
                  <a:srgbClr val="00CC13"/>
                </a:solidFill>
                <a:effectLst/>
                <a:latin typeface="var(--cds-font-family-source-sans-pro)"/>
              </a:rPr>
              <a:t>necesitas asegurarte de no asumir una relación de causalidad entre elementos de tus datos cuando solo existe una correlación</a:t>
            </a:r>
            <a:r>
              <a:rPr lang="es-MX" b="0" i="0" dirty="0">
                <a:solidFill>
                  <a:srgbClr val="1F1F1F"/>
                </a:solidFill>
                <a:effectLst/>
                <a:latin typeface="var(--cds-font-family-source-sans-pro)"/>
              </a:rPr>
              <a:t>. Cuando tus datos muestran que la temperatura externa y el consumo de helado suben al mismo tiempo, podría ser tentador llegar a la conclusión de que el clima caluroso es la </a:t>
            </a:r>
            <a:r>
              <a:rPr lang="es-MX" b="1" i="0" dirty="0">
                <a:solidFill>
                  <a:srgbClr val="1F1F1F"/>
                </a:solidFill>
                <a:effectLst/>
                <a:latin typeface="unset"/>
              </a:rPr>
              <a:t>causa </a:t>
            </a:r>
            <a:r>
              <a:rPr lang="es-MX" b="0" i="0" dirty="0">
                <a:solidFill>
                  <a:srgbClr val="1F1F1F"/>
                </a:solidFill>
                <a:effectLst/>
                <a:latin typeface="var(--cds-font-family-source-sans-pro)"/>
              </a:rPr>
              <a:t>de que las personas coman helado. Pero si se examinan con mayor detenimiento los datos, se vería que cada cambio de temperatura no lleva a una modificación de las compras de helado. Además, podría haber habido una venta de helado al mismo tiempo en que se recolectaron los datos, que quizás no se tuvo en cuenta en tu análisis.</a:t>
            </a:r>
          </a:p>
          <a:p>
            <a:pPr marL="0" indent="0" algn="just">
              <a:buNone/>
            </a:pPr>
            <a:r>
              <a:rPr lang="es-MX" b="0" i="0" dirty="0">
                <a:solidFill>
                  <a:srgbClr val="1F1F1F"/>
                </a:solidFill>
                <a:effectLst/>
                <a:latin typeface="var(--cds-font-family-source-sans-pro)"/>
              </a:rPr>
              <a:t>Conocer la diferencia entre la correlación y la causalidad es importante cuando sacas conclusiones a partir de tus datos, dado que podría haber muchas cosas en juego. Los próximos dos ejemplos ilustran los grandes riesgos para la salud y los servicios sociales.</a:t>
            </a:r>
          </a:p>
          <a:p>
            <a:pPr algn="just"/>
            <a:r>
              <a:rPr lang="es-MX" b="1" i="0" dirty="0">
                <a:solidFill>
                  <a:srgbClr val="1F1F1F"/>
                </a:solidFill>
                <a:effectLst/>
                <a:latin typeface="unset"/>
              </a:rPr>
              <a:t>Causa de la enfermedad</a:t>
            </a:r>
            <a:endParaRPr lang="es-MX" b="1" i="0" dirty="0">
              <a:solidFill>
                <a:srgbClr val="1F1F1F"/>
              </a:solidFill>
              <a:effectLst/>
              <a:latin typeface="var(--cds-font-family-source-sans-pro)"/>
            </a:endParaRPr>
          </a:p>
          <a:p>
            <a:pPr marL="0" indent="0" algn="just">
              <a:buNone/>
            </a:pPr>
            <a:r>
              <a:rPr lang="es-MX" b="0" i="0" dirty="0">
                <a:solidFill>
                  <a:srgbClr val="1F1F1F"/>
                </a:solidFill>
                <a:effectLst/>
                <a:latin typeface="var(--cds-font-family-source-sans-pro)"/>
              </a:rPr>
              <a:t>Por ejemplo, la pelagra es una enfermedad con síntomas como mareos, llagas, vómitos y diarrea. A principios del siglo XX, las personas pensaban que la enfermedad era causada por condiciones de vida insalubres. La mayoría de las personas que tenían pelagra también vivían en entornos insalubres. Pero un examen más exhaustivo de los datos mostró que la pelagra era resultado de falta de niacina (vitamina B3). Las condiciones insalubres estaban relacionadas con la pelagra porque la mayoría de las personas que no podían costear la compra de alimentos ricos en niacina tampoco tenían dinero para vivir en condiciones más higiénicas. Sin embargo, las condiciones de vida poco higiénicas solo resultaron ser una correlación.</a:t>
            </a:r>
          </a:p>
          <a:p>
            <a:pPr algn="just"/>
            <a:r>
              <a:rPr lang="es-MX" b="1" i="0" dirty="0">
                <a:solidFill>
                  <a:srgbClr val="1F1F1F"/>
                </a:solidFill>
                <a:effectLst/>
                <a:latin typeface="unset"/>
              </a:rPr>
              <a:t>Distribución de la ayuda</a:t>
            </a:r>
            <a:endParaRPr lang="es-MX" b="1" i="0" dirty="0">
              <a:solidFill>
                <a:srgbClr val="1F1F1F"/>
              </a:solidFill>
              <a:effectLst/>
              <a:latin typeface="var(--cds-font-family-source-sans-pro)"/>
            </a:endParaRPr>
          </a:p>
          <a:p>
            <a:pPr marL="0" indent="0" algn="just">
              <a:buNone/>
            </a:pPr>
            <a:r>
              <a:rPr lang="es-MX" b="0" i="0" dirty="0">
                <a:solidFill>
                  <a:srgbClr val="1F1F1F"/>
                </a:solidFill>
                <a:effectLst/>
                <a:latin typeface="var(--cds-font-family-source-sans-pro)"/>
              </a:rPr>
              <a:t>Aquí presentamos otro ejemplo. Supón que trabajas para una agencia gubernamental que brinda cupones de alimentos. Notaste en el Google </a:t>
            </a:r>
            <a:r>
              <a:rPr lang="es-MX" b="0" i="0" dirty="0" err="1">
                <a:solidFill>
                  <a:srgbClr val="1F1F1F"/>
                </a:solidFill>
                <a:effectLst/>
                <a:latin typeface="var(--cds-font-family-source-sans-pro)"/>
              </a:rPr>
              <a:t>Analytics</a:t>
            </a:r>
            <a:r>
              <a:rPr lang="es-MX" b="0" i="0" dirty="0">
                <a:solidFill>
                  <a:srgbClr val="1F1F1F"/>
                </a:solidFill>
                <a:effectLst/>
                <a:latin typeface="var(--cds-font-family-source-sans-pro)"/>
              </a:rPr>
              <a:t> de la agencia que hay personas que califican para recibir cupones de alimentos que están navegando en el sitio web oficial, pero salen del sitio sin inscribirse para recibir beneficios. Piensas que las personas que visitan el sitio salen porque no encuentran la información que necesitan para inscribirse para recibir cupones de alimentos. Google </a:t>
            </a:r>
            <a:r>
              <a:rPr lang="es-MX" b="0" i="0" dirty="0" err="1">
                <a:solidFill>
                  <a:srgbClr val="1F1F1F"/>
                </a:solidFill>
                <a:effectLst/>
                <a:latin typeface="var(--cds-font-family-source-sans-pro)"/>
              </a:rPr>
              <a:t>Analytics</a:t>
            </a:r>
            <a:r>
              <a:rPr lang="es-MX" b="0" i="0" dirty="0">
                <a:solidFill>
                  <a:srgbClr val="1F1F1F"/>
                </a:solidFill>
                <a:effectLst/>
                <a:latin typeface="var(--cds-font-family-source-sans-pro)"/>
              </a:rPr>
              <a:t> puede ayudarte a encontrar pistas (correlaciones), como que las mismas personas vuelven muchas veces o cuán rápido salen de la página. Una de esas correlaciones podría llevarte a la causa real, pero necesitarás recabar datos adicionales, como en una encuesta, para saber con exactitud por qué algunas personas que visitan el sitio no se inscriben para recibir cupones de alimentos. Solo entonces puedes averiguar cómo incrementar la tasa de inscripción.</a:t>
            </a:r>
          </a:p>
        </p:txBody>
      </p:sp>
    </p:spTree>
    <p:extLst>
      <p:ext uri="{BB962C8B-B14F-4D97-AF65-F5344CB8AC3E}">
        <p14:creationId xmlns:p14="http://schemas.microsoft.com/office/powerpoint/2010/main" val="1762992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B723A83-2032-4985-9DA0-3C61BFFB600E}"/>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Visualización de Datos</a:t>
            </a:r>
          </a:p>
        </p:txBody>
      </p:sp>
      <p:pic>
        <p:nvPicPr>
          <p:cNvPr id="6" name="Graphic 5" descr="Pie chart">
            <a:extLst>
              <a:ext uri="{FF2B5EF4-FFF2-40B4-BE49-F238E27FC236}">
                <a16:creationId xmlns:a16="http://schemas.microsoft.com/office/drawing/2014/main" id="{CD4D1427-1691-3551-E9FC-F49C0F899A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21"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7309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A58C66C-A6A2-41A3-08A8-78E9FAC64907}"/>
              </a:ext>
            </a:extLst>
          </p:cNvPr>
          <p:cNvSpPr>
            <a:spLocks noGrp="1"/>
          </p:cNvSpPr>
          <p:nvPr>
            <p:ph idx="1"/>
          </p:nvPr>
        </p:nvSpPr>
        <p:spPr>
          <a:xfrm>
            <a:off x="703729" y="776754"/>
            <a:ext cx="10515600" cy="5086164"/>
          </a:xfrm>
        </p:spPr>
        <p:txBody>
          <a:bodyPr>
            <a:normAutofit fontScale="62500" lnSpcReduction="20000"/>
          </a:bodyPr>
          <a:lstStyle/>
          <a:p>
            <a:pPr marL="0" indent="0" algn="l">
              <a:buNone/>
            </a:pPr>
            <a:r>
              <a:rPr lang="es-MX" b="1" i="0" dirty="0">
                <a:solidFill>
                  <a:srgbClr val="1F1F1F"/>
                </a:solidFill>
                <a:effectLst/>
                <a:latin typeface="Arial" panose="020B0604020202020204" pitchFamily="34" charset="0"/>
                <a:cs typeface="Arial" panose="020B0604020202020204" pitchFamily="34" charset="0"/>
              </a:rPr>
              <a:t>		Conclusiones clave</a:t>
            </a:r>
          </a:p>
          <a:p>
            <a:pPr marL="0" indent="0" algn="l">
              <a:buNone/>
            </a:pPr>
            <a:r>
              <a:rPr lang="es-MX" b="0" i="0" dirty="0">
                <a:solidFill>
                  <a:srgbClr val="1F1F1F"/>
                </a:solidFill>
                <a:effectLst/>
                <a:latin typeface="Arial" panose="020B0604020202020204" pitchFamily="34" charset="0"/>
                <a:cs typeface="Arial" panose="020B0604020202020204" pitchFamily="34" charset="0"/>
              </a:rPr>
              <a:t>En tu análisis de datos, recuerda:</a:t>
            </a:r>
          </a:p>
          <a:p>
            <a:pPr algn="l">
              <a:spcAft>
                <a:spcPts val="750"/>
              </a:spcAft>
              <a:buFont typeface="Arial" panose="020B0604020202020204" pitchFamily="34" charset="0"/>
              <a:buChar char="•"/>
            </a:pPr>
            <a:r>
              <a:rPr lang="es-MX" b="0" i="0" dirty="0">
                <a:solidFill>
                  <a:srgbClr val="1F1F1F"/>
                </a:solidFill>
                <a:effectLst/>
                <a:latin typeface="Arial" panose="020B0604020202020204" pitchFamily="34" charset="0"/>
                <a:cs typeface="Arial" panose="020B0604020202020204" pitchFamily="34" charset="0"/>
              </a:rPr>
              <a:t>Analizar de manera crítica cualquier correlación que encuentres</a:t>
            </a:r>
          </a:p>
          <a:p>
            <a:pPr algn="l">
              <a:spcAft>
                <a:spcPts val="750"/>
              </a:spcAft>
              <a:buFont typeface="Arial" panose="020B0604020202020204" pitchFamily="34" charset="0"/>
              <a:buChar char="•"/>
            </a:pPr>
            <a:r>
              <a:rPr lang="es-MX" b="0" i="0" dirty="0">
                <a:solidFill>
                  <a:srgbClr val="1F1F1F"/>
                </a:solidFill>
                <a:effectLst/>
                <a:latin typeface="Arial" panose="020B0604020202020204" pitchFamily="34" charset="0"/>
                <a:cs typeface="Arial" panose="020B0604020202020204" pitchFamily="34" charset="0"/>
              </a:rPr>
              <a:t>Examinar el contexto de los datos para determinar si tiene sentido una causalidad (y puede estar respaldada por todos los datos)</a:t>
            </a:r>
          </a:p>
          <a:p>
            <a:pPr algn="l">
              <a:spcAft>
                <a:spcPts val="750"/>
              </a:spcAft>
              <a:buFont typeface="Arial" panose="020B0604020202020204" pitchFamily="34" charset="0"/>
              <a:buChar char="•"/>
            </a:pPr>
            <a:r>
              <a:rPr lang="es-MX" b="0" i="0" dirty="0">
                <a:solidFill>
                  <a:srgbClr val="1F1F1F"/>
                </a:solidFill>
                <a:effectLst/>
                <a:latin typeface="Arial" panose="020B0604020202020204" pitchFamily="34" charset="0"/>
                <a:cs typeface="Arial" panose="020B0604020202020204" pitchFamily="34" charset="0"/>
              </a:rPr>
              <a:t>Comprender las limitaciones de las herramientas que usas para el análisis</a:t>
            </a:r>
          </a:p>
          <a:p>
            <a:pPr marL="0" indent="0" algn="l">
              <a:buNone/>
            </a:pPr>
            <a:r>
              <a:rPr lang="es-MX" b="1" i="0" dirty="0">
                <a:solidFill>
                  <a:srgbClr val="1F1F1F"/>
                </a:solidFill>
                <a:effectLst/>
                <a:latin typeface="Arial" panose="020B0604020202020204" pitchFamily="34" charset="0"/>
                <a:cs typeface="Arial" panose="020B0604020202020204" pitchFamily="34" charset="0"/>
              </a:rPr>
              <a:t>	</a:t>
            </a:r>
          </a:p>
          <a:p>
            <a:pPr marL="0" indent="0" algn="l">
              <a:buNone/>
            </a:pPr>
            <a:r>
              <a:rPr lang="es-MX" b="1" i="0" dirty="0">
                <a:solidFill>
                  <a:srgbClr val="1F1F1F"/>
                </a:solidFill>
                <a:effectLst/>
                <a:latin typeface="Arial" panose="020B0604020202020204" pitchFamily="34" charset="0"/>
                <a:cs typeface="Arial" panose="020B0604020202020204" pitchFamily="34" charset="0"/>
              </a:rPr>
              <a:t>Información adicional</a:t>
            </a:r>
          </a:p>
          <a:p>
            <a:pPr algn="l"/>
            <a:r>
              <a:rPr lang="es-MX" b="0" i="0" dirty="0">
                <a:solidFill>
                  <a:srgbClr val="1F1F1F"/>
                </a:solidFill>
                <a:effectLst/>
                <a:latin typeface="Arial" panose="020B0604020202020204" pitchFamily="34" charset="0"/>
                <a:cs typeface="Arial" panose="020B0604020202020204" pitchFamily="34" charset="0"/>
              </a:rPr>
              <a:t>Puedes explorar el artículo y las capacitaciones que aparecen a continuación para obtener más información sobre la correlación y la causalidad:</a:t>
            </a:r>
          </a:p>
          <a:p>
            <a:pPr algn="l">
              <a:spcAft>
                <a:spcPts val="750"/>
              </a:spcAft>
              <a:buFont typeface="Arial" panose="020B0604020202020204" pitchFamily="34" charset="0"/>
              <a:buChar char="•"/>
            </a:pPr>
            <a:r>
              <a:rPr lang="es-MX" b="1" i="0" u="sng" dirty="0">
                <a:solidFill>
                  <a:srgbClr val="1F1F1F"/>
                </a:solidFill>
                <a:effectLst/>
                <a:latin typeface="Arial" panose="020B0604020202020204" pitchFamily="34" charset="0"/>
                <a:cs typeface="Arial" panose="020B0604020202020204" pitchFamily="34" charset="0"/>
                <a:hlinkClick r:id="rId2"/>
              </a:rPr>
              <a:t>Una correlación no es una causalidad</a:t>
            </a:r>
            <a:r>
              <a:rPr lang="es-MX" b="1" i="0" dirty="0">
                <a:solidFill>
                  <a:srgbClr val="1F1F1F"/>
                </a:solidFill>
                <a:effectLst/>
                <a:latin typeface="Arial" panose="020B0604020202020204" pitchFamily="34" charset="0"/>
                <a:cs typeface="Arial" panose="020B0604020202020204" pitchFamily="34" charset="0"/>
              </a:rPr>
              <a:t>: </a:t>
            </a:r>
            <a:r>
              <a:rPr lang="es-MX" b="0" i="0" dirty="0">
                <a:solidFill>
                  <a:srgbClr val="1F1F1F"/>
                </a:solidFill>
                <a:effectLst/>
                <a:latin typeface="Arial" panose="020B0604020202020204" pitchFamily="34" charset="0"/>
                <a:cs typeface="Arial" panose="020B0604020202020204" pitchFamily="34" charset="0"/>
              </a:rPr>
              <a:t>Este artículo describe el impacto a una empresa cuando se confunden la correlación y la causalidad.</a:t>
            </a:r>
          </a:p>
          <a:p>
            <a:pPr algn="l">
              <a:spcAft>
                <a:spcPts val="750"/>
              </a:spcAft>
              <a:buFont typeface="Arial" panose="020B0604020202020204" pitchFamily="34" charset="0"/>
              <a:buChar char="•"/>
            </a:pPr>
            <a:r>
              <a:rPr lang="es-MX" b="1" i="0" u="sng" dirty="0">
                <a:solidFill>
                  <a:srgbClr val="1F1F1F"/>
                </a:solidFill>
                <a:effectLst/>
                <a:latin typeface="Arial" panose="020B0604020202020204" pitchFamily="34" charset="0"/>
                <a:cs typeface="Arial" panose="020B0604020202020204" pitchFamily="34" charset="0"/>
                <a:hlinkClick r:id="rId3"/>
              </a:rPr>
              <a:t>Correlación y causalidad</a:t>
            </a:r>
            <a:r>
              <a:rPr lang="es-MX" b="1" i="0" dirty="0">
                <a:solidFill>
                  <a:srgbClr val="1F1F1F"/>
                </a:solidFill>
                <a:effectLst/>
                <a:latin typeface="Arial" panose="020B0604020202020204" pitchFamily="34" charset="0"/>
                <a:cs typeface="Arial" panose="020B0604020202020204" pitchFamily="34" charset="0"/>
              </a:rPr>
              <a:t> (lección de la Academia Khan): </a:t>
            </a:r>
            <a:r>
              <a:rPr lang="es-MX" b="0" i="0" dirty="0">
                <a:solidFill>
                  <a:srgbClr val="1F1F1F"/>
                </a:solidFill>
                <a:effectLst/>
                <a:latin typeface="Arial" panose="020B0604020202020204" pitchFamily="34" charset="0"/>
                <a:cs typeface="Arial" panose="020B0604020202020204" pitchFamily="34" charset="0"/>
              </a:rPr>
              <a:t>Esta lección describe la correlación y la causalidad junto con un ejemplo de práctica. Sigue los ejemplos del análisis y observa si existe una correlación positiva entre la congelación y los accidentes en trineo.</a:t>
            </a:r>
          </a:p>
          <a:p>
            <a:endParaRPr lang="es-MX"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3376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D0D18-25F9-3B57-970A-BF667FAE5D91}"/>
            </a:ext>
          </a:extLst>
        </p:cNvPr>
        <p:cNvGrpSpPr/>
        <p:nvPr/>
      </p:nvGrpSpPr>
      <p:grpSpPr>
        <a:xfrm>
          <a:off x="0" y="0"/>
          <a:ext cx="0" cy="0"/>
          <a:chOff x="0" y="0"/>
          <a:chExt cx="0" cy="0"/>
        </a:xfrm>
      </p:grpSpPr>
      <p:pic>
        <p:nvPicPr>
          <p:cNvPr id="16" name="Imagen 15">
            <a:extLst>
              <a:ext uri="{FF2B5EF4-FFF2-40B4-BE49-F238E27FC236}">
                <a16:creationId xmlns:a16="http://schemas.microsoft.com/office/drawing/2014/main" id="{DD8BF3E6-54EB-5470-8F72-189FE13E779E}"/>
              </a:ext>
            </a:extLst>
          </p:cNvPr>
          <p:cNvPicPr>
            <a:picLocks noChangeAspect="1"/>
          </p:cNvPicPr>
          <p:nvPr/>
        </p:nvPicPr>
        <p:blipFill>
          <a:blip r:embed="rId2"/>
          <a:stretch>
            <a:fillRect/>
          </a:stretch>
        </p:blipFill>
        <p:spPr>
          <a:xfrm>
            <a:off x="327288" y="559205"/>
            <a:ext cx="5307029" cy="1016141"/>
          </a:xfrm>
          <a:prstGeom prst="rect">
            <a:avLst/>
          </a:prstGeom>
        </p:spPr>
      </p:pic>
      <p:pic>
        <p:nvPicPr>
          <p:cNvPr id="18" name="Imagen 17">
            <a:extLst>
              <a:ext uri="{FF2B5EF4-FFF2-40B4-BE49-F238E27FC236}">
                <a16:creationId xmlns:a16="http://schemas.microsoft.com/office/drawing/2014/main" id="{DB83491B-B338-1997-8570-EBEC14A5EDC5}"/>
              </a:ext>
            </a:extLst>
          </p:cNvPr>
          <p:cNvPicPr>
            <a:picLocks noChangeAspect="1"/>
          </p:cNvPicPr>
          <p:nvPr/>
        </p:nvPicPr>
        <p:blipFill>
          <a:blip r:embed="rId3"/>
          <a:stretch>
            <a:fillRect/>
          </a:stretch>
        </p:blipFill>
        <p:spPr>
          <a:xfrm>
            <a:off x="327288" y="2126675"/>
            <a:ext cx="4866583" cy="1302325"/>
          </a:xfrm>
          <a:prstGeom prst="rect">
            <a:avLst/>
          </a:prstGeom>
        </p:spPr>
      </p:pic>
      <p:pic>
        <p:nvPicPr>
          <p:cNvPr id="20" name="Imagen 19">
            <a:extLst>
              <a:ext uri="{FF2B5EF4-FFF2-40B4-BE49-F238E27FC236}">
                <a16:creationId xmlns:a16="http://schemas.microsoft.com/office/drawing/2014/main" id="{9F965F1C-8775-CC3D-380C-0DF14EA8F232}"/>
              </a:ext>
            </a:extLst>
          </p:cNvPr>
          <p:cNvPicPr>
            <a:picLocks noChangeAspect="1"/>
          </p:cNvPicPr>
          <p:nvPr/>
        </p:nvPicPr>
        <p:blipFill>
          <a:blip r:embed="rId4"/>
          <a:stretch>
            <a:fillRect/>
          </a:stretch>
        </p:blipFill>
        <p:spPr>
          <a:xfrm>
            <a:off x="327288" y="3980329"/>
            <a:ext cx="5558020" cy="1746522"/>
          </a:xfrm>
          <a:prstGeom prst="rect">
            <a:avLst/>
          </a:prstGeom>
        </p:spPr>
      </p:pic>
      <p:sp>
        <p:nvSpPr>
          <p:cNvPr id="21" name="CuadroTexto 20">
            <a:extLst>
              <a:ext uri="{FF2B5EF4-FFF2-40B4-BE49-F238E27FC236}">
                <a16:creationId xmlns:a16="http://schemas.microsoft.com/office/drawing/2014/main" id="{49A558A4-06C8-FD0F-CEC1-7686F0DC633A}"/>
              </a:ext>
            </a:extLst>
          </p:cNvPr>
          <p:cNvSpPr txBox="1"/>
          <p:nvPr/>
        </p:nvSpPr>
        <p:spPr>
          <a:xfrm>
            <a:off x="7316744" y="2126675"/>
            <a:ext cx="2849233" cy="2308324"/>
          </a:xfrm>
          <a:prstGeom prst="rect">
            <a:avLst/>
          </a:prstGeom>
          <a:noFill/>
        </p:spPr>
        <p:txBody>
          <a:bodyPr wrap="square" rtlCol="0">
            <a:spAutoFit/>
          </a:bodyPr>
          <a:lstStyle/>
          <a:p>
            <a:r>
              <a:rPr lang="es-MX" sz="2400" dirty="0" err="1">
                <a:solidFill>
                  <a:srgbClr val="FF0000"/>
                </a:solidFill>
              </a:rPr>
              <a:t>The</a:t>
            </a:r>
            <a:r>
              <a:rPr lang="es-MX" sz="2400" dirty="0">
                <a:solidFill>
                  <a:srgbClr val="FF0000"/>
                </a:solidFill>
              </a:rPr>
              <a:t> more </a:t>
            </a:r>
            <a:r>
              <a:rPr lang="es-MX" sz="2400" dirty="0" err="1">
                <a:solidFill>
                  <a:srgbClr val="FF0000"/>
                </a:solidFill>
              </a:rPr>
              <a:t>power</a:t>
            </a:r>
            <a:r>
              <a:rPr lang="es-MX" sz="2400" dirty="0">
                <a:solidFill>
                  <a:srgbClr val="FF0000"/>
                </a:solidFill>
              </a:rPr>
              <a:t> </a:t>
            </a:r>
            <a:r>
              <a:rPr lang="es-MX" sz="2400" dirty="0" err="1">
                <a:solidFill>
                  <a:srgbClr val="FF0000"/>
                </a:solidFill>
              </a:rPr>
              <a:t>you</a:t>
            </a:r>
            <a:r>
              <a:rPr lang="es-MX" sz="2400" dirty="0">
                <a:solidFill>
                  <a:srgbClr val="FF0000"/>
                </a:solidFill>
              </a:rPr>
              <a:t> </a:t>
            </a:r>
            <a:r>
              <a:rPr lang="es-MX" sz="2400" dirty="0" err="1">
                <a:solidFill>
                  <a:srgbClr val="FF0000"/>
                </a:solidFill>
              </a:rPr>
              <a:t>give</a:t>
            </a:r>
            <a:r>
              <a:rPr lang="es-MX" sz="2400" dirty="0">
                <a:solidFill>
                  <a:srgbClr val="FF0000"/>
                </a:solidFill>
              </a:rPr>
              <a:t> </a:t>
            </a:r>
            <a:r>
              <a:rPr lang="es-MX" sz="2400" dirty="0" err="1">
                <a:solidFill>
                  <a:srgbClr val="FF0000"/>
                </a:solidFill>
              </a:rPr>
              <a:t>the</a:t>
            </a:r>
            <a:r>
              <a:rPr lang="es-MX" sz="2400" dirty="0">
                <a:solidFill>
                  <a:srgbClr val="FF0000"/>
                </a:solidFill>
              </a:rPr>
              <a:t> </a:t>
            </a:r>
            <a:r>
              <a:rPr lang="es-MX" sz="2400" dirty="0" err="1">
                <a:solidFill>
                  <a:srgbClr val="FF0000"/>
                </a:solidFill>
              </a:rPr>
              <a:t>user</a:t>
            </a:r>
            <a:r>
              <a:rPr lang="es-MX" sz="2400" dirty="0">
                <a:solidFill>
                  <a:srgbClr val="FF0000"/>
                </a:solidFill>
              </a:rPr>
              <a:t> </a:t>
            </a:r>
            <a:r>
              <a:rPr lang="es-MX" sz="2400" dirty="0" err="1">
                <a:solidFill>
                  <a:srgbClr val="FF0000"/>
                </a:solidFill>
              </a:rPr>
              <a:t>the</a:t>
            </a:r>
            <a:r>
              <a:rPr lang="es-MX" sz="2400" dirty="0">
                <a:solidFill>
                  <a:srgbClr val="FF0000"/>
                </a:solidFill>
              </a:rPr>
              <a:t> </a:t>
            </a:r>
            <a:r>
              <a:rPr lang="es-MX" sz="2400" dirty="0" err="1">
                <a:solidFill>
                  <a:srgbClr val="FF0000"/>
                </a:solidFill>
              </a:rPr>
              <a:t>less</a:t>
            </a:r>
            <a:r>
              <a:rPr lang="es-MX" sz="2400" dirty="0">
                <a:solidFill>
                  <a:srgbClr val="FF0000"/>
                </a:solidFill>
              </a:rPr>
              <a:t> control </a:t>
            </a:r>
            <a:r>
              <a:rPr lang="es-MX" sz="2400" dirty="0" err="1">
                <a:solidFill>
                  <a:srgbClr val="FF0000"/>
                </a:solidFill>
              </a:rPr>
              <a:t>you</a:t>
            </a:r>
            <a:r>
              <a:rPr lang="es-MX" sz="2400" dirty="0">
                <a:solidFill>
                  <a:srgbClr val="FF0000"/>
                </a:solidFill>
              </a:rPr>
              <a:t> </a:t>
            </a:r>
            <a:r>
              <a:rPr lang="es-MX" sz="2400" dirty="0" err="1">
                <a:solidFill>
                  <a:srgbClr val="FF0000"/>
                </a:solidFill>
              </a:rPr>
              <a:t>have</a:t>
            </a:r>
            <a:r>
              <a:rPr lang="es-MX" sz="2400" dirty="0">
                <a:solidFill>
                  <a:srgbClr val="FF0000"/>
                </a:solidFill>
              </a:rPr>
              <a:t> </a:t>
            </a:r>
            <a:r>
              <a:rPr lang="es-MX" sz="2400" dirty="0" err="1">
                <a:solidFill>
                  <a:srgbClr val="FF0000"/>
                </a:solidFill>
              </a:rPr>
              <a:t>over</a:t>
            </a:r>
            <a:r>
              <a:rPr lang="es-MX" sz="2400" dirty="0">
                <a:solidFill>
                  <a:srgbClr val="FF0000"/>
                </a:solidFill>
              </a:rPr>
              <a:t> </a:t>
            </a:r>
            <a:r>
              <a:rPr lang="es-MX" sz="2400" dirty="0" err="1">
                <a:solidFill>
                  <a:srgbClr val="FF0000"/>
                </a:solidFill>
              </a:rPr>
              <a:t>the</a:t>
            </a:r>
            <a:r>
              <a:rPr lang="es-MX" sz="2400" dirty="0">
                <a:solidFill>
                  <a:srgbClr val="FF0000"/>
                </a:solidFill>
              </a:rPr>
              <a:t> </a:t>
            </a:r>
            <a:r>
              <a:rPr lang="es-MX" sz="2400" dirty="0" err="1">
                <a:solidFill>
                  <a:srgbClr val="FF0000"/>
                </a:solidFill>
              </a:rPr>
              <a:t>story</a:t>
            </a:r>
            <a:r>
              <a:rPr lang="es-MX" sz="2400" dirty="0">
                <a:solidFill>
                  <a:srgbClr val="FF0000"/>
                </a:solidFill>
              </a:rPr>
              <a:t> </a:t>
            </a:r>
            <a:r>
              <a:rPr lang="es-MX" sz="2400" dirty="0" err="1">
                <a:solidFill>
                  <a:srgbClr val="FF0000"/>
                </a:solidFill>
              </a:rPr>
              <a:t>you</a:t>
            </a:r>
            <a:r>
              <a:rPr lang="es-MX" sz="2400" dirty="0">
                <a:solidFill>
                  <a:srgbClr val="FF0000"/>
                </a:solidFill>
              </a:rPr>
              <a:t> </a:t>
            </a:r>
            <a:r>
              <a:rPr lang="es-MX" sz="2400" dirty="0" err="1">
                <a:solidFill>
                  <a:srgbClr val="FF0000"/>
                </a:solidFill>
              </a:rPr>
              <a:t>want</a:t>
            </a:r>
            <a:r>
              <a:rPr lang="es-MX" sz="2400" dirty="0">
                <a:solidFill>
                  <a:srgbClr val="FF0000"/>
                </a:solidFill>
              </a:rPr>
              <a:t> </a:t>
            </a:r>
            <a:r>
              <a:rPr lang="es-MX" sz="2400" dirty="0" err="1">
                <a:solidFill>
                  <a:srgbClr val="FF0000"/>
                </a:solidFill>
              </a:rPr>
              <a:t>the</a:t>
            </a:r>
            <a:r>
              <a:rPr lang="es-MX" sz="2400" dirty="0">
                <a:solidFill>
                  <a:srgbClr val="FF0000"/>
                </a:solidFill>
              </a:rPr>
              <a:t> data </a:t>
            </a:r>
            <a:r>
              <a:rPr lang="es-MX" sz="2400" dirty="0" err="1">
                <a:solidFill>
                  <a:srgbClr val="FF0000"/>
                </a:solidFill>
              </a:rPr>
              <a:t>to</a:t>
            </a:r>
            <a:r>
              <a:rPr lang="es-MX" sz="2400" dirty="0">
                <a:solidFill>
                  <a:srgbClr val="FF0000"/>
                </a:solidFill>
              </a:rPr>
              <a:t> </a:t>
            </a:r>
            <a:r>
              <a:rPr lang="es-MX" sz="2400" dirty="0" err="1">
                <a:solidFill>
                  <a:srgbClr val="FF0000"/>
                </a:solidFill>
              </a:rPr>
              <a:t>tell</a:t>
            </a:r>
            <a:endParaRPr lang="es-MX" sz="2400" dirty="0">
              <a:solidFill>
                <a:srgbClr val="FF0000"/>
              </a:solidFill>
            </a:endParaRPr>
          </a:p>
        </p:txBody>
      </p:sp>
    </p:spTree>
    <p:extLst>
      <p:ext uri="{BB962C8B-B14F-4D97-AF65-F5344CB8AC3E}">
        <p14:creationId xmlns:p14="http://schemas.microsoft.com/office/powerpoint/2010/main" val="3930335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4ABAAB-D724-371A-DD75-E84FC6A4FE1A}"/>
              </a:ext>
            </a:extLst>
          </p:cNvPr>
          <p:cNvSpPr>
            <a:spLocks noGrp="1"/>
          </p:cNvSpPr>
          <p:nvPr>
            <p:ph type="title"/>
          </p:nvPr>
        </p:nvSpPr>
        <p:spPr>
          <a:xfrm>
            <a:off x="429876" y="203761"/>
            <a:ext cx="7566212" cy="315911"/>
          </a:xfrm>
        </p:spPr>
        <p:txBody>
          <a:bodyPr>
            <a:noAutofit/>
          </a:bodyPr>
          <a:lstStyle/>
          <a:p>
            <a:r>
              <a:rPr lang="es-MX" sz="2800" b="1" i="0" dirty="0">
                <a:solidFill>
                  <a:srgbClr val="1F1F1F"/>
                </a:solidFill>
                <a:effectLst/>
                <a:latin typeface="OpenSans"/>
              </a:rPr>
              <a:t>El maravilloso mundo de las visualizaciones</a:t>
            </a:r>
            <a:endParaRPr lang="es-MX" sz="2800" dirty="0"/>
          </a:p>
        </p:txBody>
      </p:sp>
      <p:sp>
        <p:nvSpPr>
          <p:cNvPr id="4" name="CuadroTexto 3">
            <a:extLst>
              <a:ext uri="{FF2B5EF4-FFF2-40B4-BE49-F238E27FC236}">
                <a16:creationId xmlns:a16="http://schemas.microsoft.com/office/drawing/2014/main" id="{00D72C24-8A44-797E-019C-B9C1E674E94F}"/>
              </a:ext>
            </a:extLst>
          </p:cNvPr>
          <p:cNvSpPr txBox="1"/>
          <p:nvPr/>
        </p:nvSpPr>
        <p:spPr>
          <a:xfrm>
            <a:off x="429876" y="974923"/>
            <a:ext cx="5545106" cy="1754326"/>
          </a:xfrm>
          <a:prstGeom prst="rect">
            <a:avLst/>
          </a:prstGeom>
          <a:noFill/>
        </p:spPr>
        <p:txBody>
          <a:bodyPr wrap="square" rtlCol="0">
            <a:spAutoFit/>
          </a:bodyPr>
          <a:lstStyle/>
          <a:p>
            <a:pPr algn="just"/>
            <a:r>
              <a:rPr lang="es-MX" b="1" i="0" dirty="0">
                <a:solidFill>
                  <a:srgbClr val="1F1F1F"/>
                </a:solidFill>
                <a:effectLst/>
                <a:latin typeface="unset"/>
              </a:rPr>
              <a:t>Gráfico de líneas</a:t>
            </a:r>
            <a:endParaRPr lang="es-MX" b="1" i="0" dirty="0">
              <a:solidFill>
                <a:srgbClr val="1F1F1F"/>
              </a:solidFill>
              <a:effectLst/>
              <a:latin typeface="var(--cds-font-family-source-sans-pro)"/>
            </a:endParaRPr>
          </a:p>
          <a:p>
            <a:pPr algn="just"/>
            <a:r>
              <a:rPr lang="es-MX" b="0" i="0" dirty="0">
                <a:solidFill>
                  <a:srgbClr val="1F1F1F"/>
                </a:solidFill>
                <a:effectLst/>
                <a:latin typeface="var(--cds-font-family-source-sans-pro)"/>
              </a:rPr>
              <a:t>se usa para rastrear cambios en períodos cortos y largos. Cuando existen cambios más pequeños. </a:t>
            </a:r>
            <a:r>
              <a:rPr lang="es-MX" dirty="0">
                <a:solidFill>
                  <a:srgbClr val="1F1F1F"/>
                </a:solidFill>
                <a:latin typeface="var(--cds-font-family-source-sans-pro)"/>
              </a:rPr>
              <a:t>T</a:t>
            </a:r>
            <a:r>
              <a:rPr lang="es-MX" b="0" i="0" dirty="0">
                <a:solidFill>
                  <a:srgbClr val="1F1F1F"/>
                </a:solidFill>
                <a:effectLst/>
                <a:latin typeface="var(--cds-font-family-source-sans-pro)"/>
              </a:rPr>
              <a:t>ambién pueden usarse para comparar cambios a lo largo del mismo período para más de un grupo.</a:t>
            </a:r>
          </a:p>
          <a:p>
            <a:pPr algn="just"/>
            <a:endParaRPr lang="es-MX" dirty="0"/>
          </a:p>
        </p:txBody>
      </p:sp>
      <p:pic>
        <p:nvPicPr>
          <p:cNvPr id="4098" name="Picture 2" descr="Line graph depicting an increase of high school graduation rates from 87% in 2008 to 96% in 2012">
            <a:extLst>
              <a:ext uri="{FF2B5EF4-FFF2-40B4-BE49-F238E27FC236}">
                <a16:creationId xmlns:a16="http://schemas.microsoft.com/office/drawing/2014/main" id="{38A79EEF-6B82-B890-C3DD-B08E6DC7EF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737" b="10533"/>
          <a:stretch/>
        </p:blipFill>
        <p:spPr bwMode="auto">
          <a:xfrm>
            <a:off x="3296193" y="2445836"/>
            <a:ext cx="3162810" cy="1477327"/>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D79863E6-6057-7694-D6CF-9276169CE5A3}"/>
              </a:ext>
            </a:extLst>
          </p:cNvPr>
          <p:cNvSpPr txBox="1"/>
          <p:nvPr/>
        </p:nvSpPr>
        <p:spPr>
          <a:xfrm>
            <a:off x="6698879" y="866842"/>
            <a:ext cx="4769224" cy="1477328"/>
          </a:xfrm>
          <a:prstGeom prst="rect">
            <a:avLst/>
          </a:prstGeom>
          <a:noFill/>
        </p:spPr>
        <p:txBody>
          <a:bodyPr wrap="square" rtlCol="0">
            <a:spAutoFit/>
          </a:bodyPr>
          <a:lstStyle/>
          <a:p>
            <a:pPr algn="just"/>
            <a:r>
              <a:rPr lang="es-MX" b="1" i="0" dirty="0">
                <a:solidFill>
                  <a:srgbClr val="1F1F1F"/>
                </a:solidFill>
                <a:effectLst/>
                <a:latin typeface="unset"/>
              </a:rPr>
              <a:t>Gráfico de columnas</a:t>
            </a:r>
            <a:endParaRPr lang="es-MX" b="1" i="0" dirty="0">
              <a:solidFill>
                <a:srgbClr val="1F1F1F"/>
              </a:solidFill>
              <a:effectLst/>
              <a:latin typeface="var(--cds-font-family-source-sans-pro)"/>
            </a:endParaRPr>
          </a:p>
          <a:p>
            <a:pPr algn="just"/>
            <a:r>
              <a:rPr lang="es-MX" dirty="0">
                <a:solidFill>
                  <a:srgbClr val="1F1F1F"/>
                </a:solidFill>
                <a:latin typeface="var(--cds-font-family-source-sans-pro)"/>
              </a:rPr>
              <a:t>U</a:t>
            </a:r>
            <a:r>
              <a:rPr lang="es-MX" b="0" i="0" dirty="0">
                <a:solidFill>
                  <a:srgbClr val="1F1F1F"/>
                </a:solidFill>
                <a:effectLst/>
                <a:latin typeface="var(--cds-font-family-source-sans-pro)"/>
              </a:rPr>
              <a:t>san el tamaño para contrastar y comparar dos o más valores, usando altura o longitudes para representar los valores específicos.</a:t>
            </a:r>
          </a:p>
          <a:p>
            <a:pPr algn="just"/>
            <a:endParaRPr lang="es-MX" dirty="0"/>
          </a:p>
        </p:txBody>
      </p:sp>
      <p:pic>
        <p:nvPicPr>
          <p:cNvPr id="4100" name="Picture 4" descr="Bar graph of 2020 of increasing monthly car sales from August to December">
            <a:extLst>
              <a:ext uri="{FF2B5EF4-FFF2-40B4-BE49-F238E27FC236}">
                <a16:creationId xmlns:a16="http://schemas.microsoft.com/office/drawing/2014/main" id="{D8F055D1-5788-7E21-CD08-903F73926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9200" y="2049181"/>
            <a:ext cx="2132800" cy="1284317"/>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BCDF787A-86AB-B322-D809-B797293E3E63}"/>
              </a:ext>
            </a:extLst>
          </p:cNvPr>
          <p:cNvSpPr txBox="1"/>
          <p:nvPr/>
        </p:nvSpPr>
        <p:spPr>
          <a:xfrm>
            <a:off x="399405" y="3742898"/>
            <a:ext cx="5385129" cy="1754326"/>
          </a:xfrm>
          <a:prstGeom prst="rect">
            <a:avLst/>
          </a:prstGeom>
          <a:noFill/>
        </p:spPr>
        <p:txBody>
          <a:bodyPr wrap="square" rtlCol="0">
            <a:spAutoFit/>
          </a:bodyPr>
          <a:lstStyle/>
          <a:p>
            <a:pPr algn="just"/>
            <a:r>
              <a:rPr lang="es-MX" b="1" i="0" dirty="0">
                <a:solidFill>
                  <a:srgbClr val="1F1F1F"/>
                </a:solidFill>
                <a:effectLst/>
                <a:latin typeface="unset"/>
              </a:rPr>
              <a:t>Mapa de calor</a:t>
            </a:r>
            <a:endParaRPr lang="es-MX" b="1" i="0" dirty="0">
              <a:solidFill>
                <a:srgbClr val="1F1F1F"/>
              </a:solidFill>
              <a:effectLst/>
              <a:latin typeface="var(--cds-font-family-source-sans-pro)"/>
            </a:endParaRPr>
          </a:p>
          <a:p>
            <a:pPr algn="just"/>
            <a:r>
              <a:rPr lang="es-MX" dirty="0">
                <a:solidFill>
                  <a:srgbClr val="1F1F1F"/>
                </a:solidFill>
                <a:latin typeface="var(--cds-font-family-source-sans-pro)"/>
              </a:rPr>
              <a:t>U</a:t>
            </a:r>
            <a:r>
              <a:rPr lang="es-MX" b="0" i="0" dirty="0">
                <a:solidFill>
                  <a:srgbClr val="1F1F1F"/>
                </a:solidFill>
                <a:effectLst/>
                <a:latin typeface="var(--cds-font-family-source-sans-pro)"/>
              </a:rPr>
              <a:t>san color para comparar categorías en un conjunto de datos. Se usan principalmente para mostrar relaciones entre dos variables y usan un sistema de códigos de color para representar diferentes valores.</a:t>
            </a:r>
          </a:p>
          <a:p>
            <a:pPr algn="just"/>
            <a:endParaRPr lang="es-MX" dirty="0"/>
          </a:p>
        </p:txBody>
      </p:sp>
      <p:pic>
        <p:nvPicPr>
          <p:cNvPr id="4102" name="Picture 6" descr="Heatmap of varying climates for different cities around the world between June to January ranging from hot to cold">
            <a:extLst>
              <a:ext uri="{FF2B5EF4-FFF2-40B4-BE49-F238E27FC236}">
                <a16:creationId xmlns:a16="http://schemas.microsoft.com/office/drawing/2014/main" id="{6E22FAAC-4C19-DCA8-8C42-606B74F65E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541" y="5367760"/>
            <a:ext cx="2132800" cy="1231012"/>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05348556-3797-32DA-9733-B4A9D7874E6B}"/>
              </a:ext>
            </a:extLst>
          </p:cNvPr>
          <p:cNvSpPr txBox="1"/>
          <p:nvPr/>
        </p:nvSpPr>
        <p:spPr>
          <a:xfrm>
            <a:off x="6698879" y="3742898"/>
            <a:ext cx="5060635" cy="1754326"/>
          </a:xfrm>
          <a:prstGeom prst="rect">
            <a:avLst/>
          </a:prstGeom>
          <a:noFill/>
        </p:spPr>
        <p:txBody>
          <a:bodyPr wrap="square" rtlCol="0">
            <a:spAutoFit/>
          </a:bodyPr>
          <a:lstStyle/>
          <a:p>
            <a:pPr algn="l"/>
            <a:r>
              <a:rPr lang="es-MX" b="1" i="0" dirty="0">
                <a:solidFill>
                  <a:srgbClr val="1F1F1F"/>
                </a:solidFill>
                <a:effectLst/>
                <a:latin typeface="unset"/>
              </a:rPr>
              <a:t>Gráfico circular</a:t>
            </a:r>
            <a:endParaRPr lang="es-MX" b="1" i="0" dirty="0">
              <a:solidFill>
                <a:srgbClr val="1F1F1F"/>
              </a:solidFill>
              <a:effectLst/>
              <a:latin typeface="var(--cds-font-family-source-sans-pro)"/>
            </a:endParaRPr>
          </a:p>
          <a:p>
            <a:pPr algn="just"/>
            <a:r>
              <a:rPr lang="es-MX" dirty="0">
                <a:solidFill>
                  <a:srgbClr val="1F1F1F"/>
                </a:solidFill>
                <a:latin typeface="var(--cds-font-family-source-sans-pro)"/>
              </a:rPr>
              <a:t>C</a:t>
            </a:r>
            <a:r>
              <a:rPr lang="es-MX" b="0" i="0" dirty="0">
                <a:solidFill>
                  <a:srgbClr val="1F1F1F"/>
                </a:solidFill>
                <a:effectLst/>
                <a:latin typeface="var(--cds-font-family-source-sans-pro)"/>
              </a:rPr>
              <a:t>onocido como gráfico de torta o sectores, se divide en segmentos que representan proporciones que corresponden a la cantidad que representan, especialmente al hablar de las partes de un todo.</a:t>
            </a:r>
          </a:p>
          <a:p>
            <a:pPr algn="just"/>
            <a:endParaRPr lang="es-MX" b="1" i="0" dirty="0">
              <a:solidFill>
                <a:srgbClr val="1F1F1F"/>
              </a:solidFill>
              <a:effectLst/>
              <a:latin typeface="var(--cds-font-family-source-sans-pro)"/>
            </a:endParaRPr>
          </a:p>
        </p:txBody>
      </p:sp>
      <p:pic>
        <p:nvPicPr>
          <p:cNvPr id="4104" name="Picture 8" descr="Pie chart of five movie categories and percentage of audience preference, Scifi Action, Romance, Comedy and Drama">
            <a:extLst>
              <a:ext uri="{FF2B5EF4-FFF2-40B4-BE49-F238E27FC236}">
                <a16:creationId xmlns:a16="http://schemas.microsoft.com/office/drawing/2014/main" id="{AEC2120D-D8C0-7BF6-8595-3B620B26BD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2365" y="5261405"/>
            <a:ext cx="2587812" cy="1559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872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EBC0975E-4612-8D1E-653F-750B1BD5A886}"/>
              </a:ext>
            </a:extLst>
          </p:cNvPr>
          <p:cNvSpPr txBox="1"/>
          <p:nvPr/>
        </p:nvSpPr>
        <p:spPr>
          <a:xfrm>
            <a:off x="477785" y="1031884"/>
            <a:ext cx="5035507" cy="1754326"/>
          </a:xfrm>
          <a:prstGeom prst="rect">
            <a:avLst/>
          </a:prstGeom>
          <a:noFill/>
        </p:spPr>
        <p:txBody>
          <a:bodyPr wrap="square" rtlCol="0">
            <a:spAutoFit/>
          </a:bodyPr>
          <a:lstStyle/>
          <a:p>
            <a:pPr algn="just"/>
            <a:r>
              <a:rPr lang="es-MX" b="1" i="0" dirty="0">
                <a:solidFill>
                  <a:srgbClr val="1F1F1F"/>
                </a:solidFill>
                <a:effectLst/>
                <a:latin typeface="unset"/>
              </a:rPr>
              <a:t>Diagrama de dispersión</a:t>
            </a:r>
            <a:endParaRPr lang="es-MX" b="1" i="0" dirty="0">
              <a:solidFill>
                <a:srgbClr val="1F1F1F"/>
              </a:solidFill>
              <a:effectLst/>
              <a:latin typeface="var(--cds-font-family-source-sans-pro)"/>
            </a:endParaRPr>
          </a:p>
          <a:p>
            <a:pPr algn="just"/>
            <a:r>
              <a:rPr lang="es-MX" b="0" i="0" dirty="0">
                <a:solidFill>
                  <a:srgbClr val="1F1F1F"/>
                </a:solidFill>
                <a:effectLst/>
                <a:latin typeface="var(--cds-font-family-source-sans-pro)"/>
              </a:rPr>
              <a:t>Muestran relaciones entre diferentes variables. Los diagramas de dispersión generalmente se usan para dos variables de un conjunto de datos, si bien se pueden mostrar variables adicionales.</a:t>
            </a:r>
          </a:p>
          <a:p>
            <a:pPr algn="just"/>
            <a:endParaRPr lang="es-MX" dirty="0"/>
          </a:p>
        </p:txBody>
      </p:sp>
      <p:sp>
        <p:nvSpPr>
          <p:cNvPr id="5" name="CuadroTexto 4">
            <a:extLst>
              <a:ext uri="{FF2B5EF4-FFF2-40B4-BE49-F238E27FC236}">
                <a16:creationId xmlns:a16="http://schemas.microsoft.com/office/drawing/2014/main" id="{879264BD-E4EA-DC61-B099-BA709B61F420}"/>
              </a:ext>
            </a:extLst>
          </p:cNvPr>
          <p:cNvSpPr txBox="1"/>
          <p:nvPr/>
        </p:nvSpPr>
        <p:spPr>
          <a:xfrm>
            <a:off x="6440185" y="1120676"/>
            <a:ext cx="4844573" cy="2308324"/>
          </a:xfrm>
          <a:prstGeom prst="rect">
            <a:avLst/>
          </a:prstGeom>
          <a:noFill/>
        </p:spPr>
        <p:txBody>
          <a:bodyPr wrap="square" rtlCol="0">
            <a:spAutoFit/>
          </a:bodyPr>
          <a:lstStyle/>
          <a:p>
            <a:pPr algn="l"/>
            <a:r>
              <a:rPr lang="es-MX" b="1" i="0" dirty="0">
                <a:solidFill>
                  <a:srgbClr val="1F1F1F"/>
                </a:solidFill>
                <a:effectLst/>
                <a:latin typeface="unset"/>
              </a:rPr>
              <a:t>Gráfico de distribución</a:t>
            </a:r>
            <a:endParaRPr lang="es-MX" b="1" i="0" dirty="0">
              <a:solidFill>
                <a:srgbClr val="1F1F1F"/>
              </a:solidFill>
              <a:effectLst/>
              <a:latin typeface="var(--cds-font-family-source-sans-pro)"/>
            </a:endParaRPr>
          </a:p>
          <a:p>
            <a:pPr algn="just"/>
            <a:r>
              <a:rPr lang="es-MX" i="0" dirty="0">
                <a:solidFill>
                  <a:srgbClr val="1F1F1F"/>
                </a:solidFill>
                <a:effectLst/>
                <a:latin typeface="var(--cds-font-family-source-sans-pro)"/>
              </a:rPr>
              <a:t>Un </a:t>
            </a:r>
            <a:r>
              <a:rPr lang="es-MX" i="0" dirty="0">
                <a:solidFill>
                  <a:srgbClr val="1F1F1F"/>
                </a:solidFill>
                <a:effectLst/>
                <a:latin typeface="unset"/>
              </a:rPr>
              <a:t>gráfico de distribución </a:t>
            </a:r>
            <a:r>
              <a:rPr lang="es-MX" b="0" i="0" dirty="0">
                <a:solidFill>
                  <a:srgbClr val="1F1F1F"/>
                </a:solidFill>
                <a:effectLst/>
                <a:latin typeface="var(--cds-font-family-source-sans-pro)"/>
              </a:rPr>
              <a:t>muestra la distribución de diversos resultados en un conjunto de datos.</a:t>
            </a:r>
          </a:p>
          <a:p>
            <a:pPr algn="just"/>
            <a:r>
              <a:rPr lang="es-MX" b="0" i="0" dirty="0">
                <a:solidFill>
                  <a:srgbClr val="1F1F1F"/>
                </a:solidFill>
                <a:effectLst/>
                <a:latin typeface="Source Sans Pro" panose="020B0503030403020204" pitchFamily="34" charset="0"/>
              </a:rPr>
              <a:t>Si los resultados se categorizan en el eje X por valores numéricos distintos (o rangos de valores numéricos), la distribución se convierte en un </a:t>
            </a:r>
            <a:r>
              <a:rPr lang="es-MX" b="1" i="0" dirty="0">
                <a:solidFill>
                  <a:srgbClr val="1F1F1F"/>
                </a:solidFill>
                <a:effectLst/>
                <a:latin typeface="unset"/>
              </a:rPr>
              <a:t>histograma</a:t>
            </a:r>
            <a:endParaRPr lang="es-MX" b="0" i="0" dirty="0">
              <a:solidFill>
                <a:srgbClr val="1F1F1F"/>
              </a:solidFill>
              <a:effectLst/>
              <a:latin typeface="var(--cds-font-family-source-sans-pro)"/>
            </a:endParaRPr>
          </a:p>
          <a:p>
            <a:endParaRPr lang="es-MX" dirty="0"/>
          </a:p>
        </p:txBody>
      </p:sp>
      <p:pic>
        <p:nvPicPr>
          <p:cNvPr id="5122" name="Picture 2" descr="Scatterplot showing the rising sales of ice cream as the temperature rises, rising to 500 around 100 degrees Fahrenheit">
            <a:extLst>
              <a:ext uri="{FF2B5EF4-FFF2-40B4-BE49-F238E27FC236}">
                <a16:creationId xmlns:a16="http://schemas.microsoft.com/office/drawing/2014/main" id="{E33C543B-BF33-01F9-1E03-F5023EA65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3210" y="3429000"/>
            <a:ext cx="3364659" cy="207499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istogram showing cups of coffee purchased across all 7 days of the week largest consumed mid week on Wednesday around 100">
            <a:extLst>
              <a:ext uri="{FF2B5EF4-FFF2-40B4-BE49-F238E27FC236}">
                <a16:creationId xmlns:a16="http://schemas.microsoft.com/office/drawing/2014/main" id="{87E9B841-1EBA-8A47-D19C-BE1036B19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4133" y="4071791"/>
            <a:ext cx="3050381" cy="1815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706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FF21BE2-691A-A60A-B3E9-72E1D8FA4899}"/>
              </a:ext>
            </a:extLst>
          </p:cNvPr>
          <p:cNvSpPr>
            <a:spLocks noGrp="1"/>
          </p:cNvSpPr>
          <p:nvPr>
            <p:ph idx="1"/>
          </p:nvPr>
        </p:nvSpPr>
        <p:spPr>
          <a:xfrm>
            <a:off x="838200" y="605118"/>
            <a:ext cx="10515600" cy="5571845"/>
          </a:xfrm>
        </p:spPr>
        <p:txBody>
          <a:bodyPr>
            <a:normAutofit fontScale="77500" lnSpcReduction="20000"/>
          </a:bodyPr>
          <a:lstStyle/>
          <a:p>
            <a:pPr marL="0" indent="0" algn="l">
              <a:buNone/>
            </a:pPr>
            <a:r>
              <a:rPr lang="es-MX" b="0" i="0" dirty="0">
                <a:solidFill>
                  <a:srgbClr val="1F1F1F"/>
                </a:solidFill>
                <a:effectLst/>
                <a:latin typeface="var(--cds-font-family-source-sans-pro)"/>
              </a:rPr>
              <a:t>Los patrones significativos pueden adoptar muchas formas, como:</a:t>
            </a:r>
          </a:p>
          <a:p>
            <a:pPr algn="l">
              <a:spcAft>
                <a:spcPts val="750"/>
              </a:spcAft>
              <a:buFont typeface="Arial" panose="020B0604020202020204" pitchFamily="34" charset="0"/>
              <a:buChar char="•"/>
            </a:pPr>
            <a:r>
              <a:rPr lang="es-MX" b="1" i="0" dirty="0">
                <a:solidFill>
                  <a:srgbClr val="FF0000"/>
                </a:solidFill>
                <a:effectLst/>
                <a:latin typeface="unset"/>
              </a:rPr>
              <a:t>Cambio</a:t>
            </a:r>
            <a:r>
              <a:rPr lang="es-MX" b="1" i="0" dirty="0">
                <a:solidFill>
                  <a:srgbClr val="1F1F1F"/>
                </a:solidFill>
                <a:effectLst/>
                <a:latin typeface="unset"/>
              </a:rPr>
              <a:t>: </a:t>
            </a:r>
            <a:r>
              <a:rPr lang="es-MX" b="0" i="0" dirty="0">
                <a:solidFill>
                  <a:srgbClr val="1F1F1F"/>
                </a:solidFill>
                <a:effectLst/>
                <a:latin typeface="var(--cds-font-family-source-sans-pro)"/>
              </a:rPr>
              <a:t>Esta es una tendencia o instancia de observaciones que se hacen diferentes con el tiempo. Una excelente manera de medir el cambio en los datos es mediante un </a:t>
            </a:r>
            <a:r>
              <a:rPr lang="es-MX" b="0" i="0" dirty="0">
                <a:solidFill>
                  <a:srgbClr val="FF0000"/>
                </a:solidFill>
                <a:effectLst/>
                <a:latin typeface="var(--cds-font-family-source-sans-pro)"/>
              </a:rPr>
              <a:t>gráfico de líneas o columnas.</a:t>
            </a:r>
          </a:p>
          <a:p>
            <a:pPr algn="l">
              <a:spcAft>
                <a:spcPts val="750"/>
              </a:spcAft>
              <a:buFont typeface="Arial" panose="020B0604020202020204" pitchFamily="34" charset="0"/>
              <a:buChar char="•"/>
            </a:pPr>
            <a:r>
              <a:rPr lang="es-MX" b="1" i="0" dirty="0">
                <a:solidFill>
                  <a:srgbClr val="00B050"/>
                </a:solidFill>
                <a:effectLst/>
                <a:latin typeface="unset"/>
              </a:rPr>
              <a:t>Agrupación</a:t>
            </a:r>
            <a:r>
              <a:rPr lang="es-MX" b="1" i="0" dirty="0">
                <a:solidFill>
                  <a:srgbClr val="1F1F1F"/>
                </a:solidFill>
                <a:effectLst/>
                <a:latin typeface="unset"/>
              </a:rPr>
              <a:t>: </a:t>
            </a:r>
            <a:r>
              <a:rPr lang="es-MX" b="0" i="0" dirty="0">
                <a:solidFill>
                  <a:srgbClr val="1F1F1F"/>
                </a:solidFill>
                <a:effectLst/>
                <a:latin typeface="var(--cds-font-family-source-sans-pro)"/>
              </a:rPr>
              <a:t>Una colección de puntos de datos con valores similares o diferentes. La mejor manera de representarla es mediante un </a:t>
            </a:r>
            <a:r>
              <a:rPr lang="es-MX" b="0" i="0" dirty="0">
                <a:solidFill>
                  <a:srgbClr val="00B050"/>
                </a:solidFill>
                <a:effectLst/>
                <a:latin typeface="var(--cds-font-family-source-sans-pro)"/>
              </a:rPr>
              <a:t>gráfico de distribución</a:t>
            </a:r>
            <a:r>
              <a:rPr lang="es-MX" b="0" i="0" dirty="0">
                <a:solidFill>
                  <a:srgbClr val="1F1F1F"/>
                </a:solidFill>
                <a:effectLst/>
                <a:latin typeface="var(--cds-font-family-source-sans-pro)"/>
              </a:rPr>
              <a:t>.</a:t>
            </a:r>
          </a:p>
          <a:p>
            <a:pPr algn="l">
              <a:spcAft>
                <a:spcPts val="750"/>
              </a:spcAft>
              <a:buFont typeface="Arial" panose="020B0604020202020204" pitchFamily="34" charset="0"/>
              <a:buChar char="•"/>
            </a:pPr>
            <a:r>
              <a:rPr lang="es-MX" b="1" i="0" dirty="0">
                <a:solidFill>
                  <a:srgbClr val="00B0F0"/>
                </a:solidFill>
                <a:effectLst/>
                <a:latin typeface="unset"/>
              </a:rPr>
              <a:t>Relatividad</a:t>
            </a:r>
            <a:r>
              <a:rPr lang="es-MX" b="1" i="0" dirty="0">
                <a:solidFill>
                  <a:srgbClr val="1F1F1F"/>
                </a:solidFill>
                <a:effectLst/>
                <a:latin typeface="unset"/>
              </a:rPr>
              <a:t>: </a:t>
            </a:r>
            <a:r>
              <a:rPr lang="es-MX" b="0" i="0" dirty="0">
                <a:solidFill>
                  <a:srgbClr val="1F1F1F"/>
                </a:solidFill>
                <a:effectLst/>
                <a:latin typeface="var(--cds-font-family-source-sans-pro)"/>
              </a:rPr>
              <a:t>Son observaciones consideradas en relación o proporción con otra cosa. Es probable que hayas visto ejemplos de datos de relatividad en un </a:t>
            </a:r>
            <a:r>
              <a:rPr lang="es-MX" b="0" i="0" dirty="0">
                <a:solidFill>
                  <a:srgbClr val="00B0F0"/>
                </a:solidFill>
                <a:effectLst/>
                <a:latin typeface="var(--cds-font-family-source-sans-pro)"/>
              </a:rPr>
              <a:t>gráfico circular</a:t>
            </a:r>
            <a:r>
              <a:rPr lang="es-MX" b="0" i="0" dirty="0">
                <a:solidFill>
                  <a:srgbClr val="1F1F1F"/>
                </a:solidFill>
                <a:effectLst/>
                <a:latin typeface="var(--cds-font-family-source-sans-pro)"/>
              </a:rPr>
              <a:t>.</a:t>
            </a:r>
          </a:p>
          <a:p>
            <a:pPr algn="l">
              <a:spcAft>
                <a:spcPts val="750"/>
              </a:spcAft>
              <a:buFont typeface="Arial" panose="020B0604020202020204" pitchFamily="34" charset="0"/>
              <a:buChar char="•"/>
            </a:pPr>
            <a:r>
              <a:rPr lang="es-MX" b="1" i="0" dirty="0">
                <a:solidFill>
                  <a:schemeClr val="accent2">
                    <a:lumMod val="75000"/>
                  </a:schemeClr>
                </a:solidFill>
                <a:effectLst/>
                <a:latin typeface="unset"/>
              </a:rPr>
              <a:t>Clasificación</a:t>
            </a:r>
            <a:r>
              <a:rPr lang="es-MX" b="1" i="0" dirty="0">
                <a:solidFill>
                  <a:srgbClr val="1F1F1F"/>
                </a:solidFill>
                <a:effectLst/>
                <a:latin typeface="unset"/>
              </a:rPr>
              <a:t>: </a:t>
            </a:r>
            <a:r>
              <a:rPr lang="es-MX" b="0" i="0" dirty="0">
                <a:solidFill>
                  <a:srgbClr val="1F1F1F"/>
                </a:solidFill>
                <a:effectLst/>
                <a:latin typeface="var(--cds-font-family-source-sans-pro)"/>
              </a:rPr>
              <a:t>Esta es una posición en una escala de logros o estado. La mejor manera de representar datos que requieren una clasificación es mediante un </a:t>
            </a:r>
            <a:r>
              <a:rPr lang="es-MX" b="0" i="0" dirty="0">
                <a:solidFill>
                  <a:schemeClr val="accent2">
                    <a:lumMod val="75000"/>
                  </a:schemeClr>
                </a:solidFill>
                <a:effectLst/>
                <a:latin typeface="var(--cds-font-family-source-sans-pro)"/>
              </a:rPr>
              <a:t>gráfico de columnas</a:t>
            </a:r>
            <a:r>
              <a:rPr lang="es-MX" b="0" i="0" dirty="0">
                <a:solidFill>
                  <a:srgbClr val="1F1F1F"/>
                </a:solidFill>
                <a:effectLst/>
                <a:latin typeface="var(--cds-font-family-source-sans-pro)"/>
              </a:rPr>
              <a:t>.</a:t>
            </a:r>
          </a:p>
          <a:p>
            <a:pPr algn="l">
              <a:spcAft>
                <a:spcPts val="750"/>
              </a:spcAft>
              <a:buFont typeface="Arial" panose="020B0604020202020204" pitchFamily="34" charset="0"/>
              <a:buChar char="•"/>
            </a:pPr>
            <a:r>
              <a:rPr lang="es-MX" b="1" i="0" dirty="0">
                <a:solidFill>
                  <a:schemeClr val="accent5">
                    <a:lumMod val="75000"/>
                  </a:schemeClr>
                </a:solidFill>
                <a:effectLst/>
                <a:latin typeface="unset"/>
              </a:rPr>
              <a:t>Correlación:</a:t>
            </a:r>
            <a:r>
              <a:rPr lang="es-MX" b="1" i="0" dirty="0">
                <a:solidFill>
                  <a:srgbClr val="1F1F1F"/>
                </a:solidFill>
                <a:effectLst/>
                <a:latin typeface="unset"/>
              </a:rPr>
              <a:t> </a:t>
            </a:r>
            <a:r>
              <a:rPr lang="es-MX" b="0" i="0" dirty="0">
                <a:solidFill>
                  <a:srgbClr val="1F1F1F"/>
                </a:solidFill>
                <a:effectLst/>
                <a:latin typeface="var(--cds-font-family-source-sans-pro)"/>
              </a:rPr>
              <a:t>Esto muestra una relación o conexión mutua entre dos o más cosas. Una manera excelente de representar este tipo de patrón de datos es mediante un </a:t>
            </a:r>
            <a:r>
              <a:rPr lang="es-MX" b="0" i="0" dirty="0">
                <a:solidFill>
                  <a:schemeClr val="accent5">
                    <a:lumMod val="75000"/>
                  </a:schemeClr>
                </a:solidFill>
                <a:effectLst/>
                <a:latin typeface="var(--cds-font-family-source-sans-pro)"/>
              </a:rPr>
              <a:t>diagrama de dispersión.</a:t>
            </a:r>
          </a:p>
          <a:p>
            <a:pPr marL="0" indent="0" algn="l">
              <a:buNone/>
            </a:pPr>
            <a:r>
              <a:rPr lang="es-MX" b="1" i="0" dirty="0">
                <a:solidFill>
                  <a:srgbClr val="1F1F1F"/>
                </a:solidFill>
                <a:effectLst/>
                <a:latin typeface="unset"/>
              </a:rPr>
              <a:t>Estudiar tus datos</a:t>
            </a:r>
            <a:endParaRPr lang="es-MX" b="1" i="0" dirty="0">
              <a:solidFill>
                <a:srgbClr val="1F1F1F"/>
              </a:solidFill>
              <a:effectLst/>
              <a:latin typeface="var(--cds-font-family-source-sans-pro)"/>
            </a:endParaRPr>
          </a:p>
          <a:p>
            <a:pPr marL="0" indent="0" algn="l">
              <a:buNone/>
            </a:pPr>
            <a:r>
              <a:rPr lang="es-MX" b="0" i="0" dirty="0">
                <a:solidFill>
                  <a:srgbClr val="1F1F1F"/>
                </a:solidFill>
                <a:effectLst/>
                <a:latin typeface="var(--cds-font-family-source-sans-pro)"/>
              </a:rPr>
              <a:t>Los analistas de datos tienen la tarea de recolectar e interpretar datos, así como también mostrar datos de una manera significativa y digerible. Para determinar cómo visualizar tus datos hará falta estudiar los patrones de tus datos y convertirlos usando señales visuales. </a:t>
            </a:r>
          </a:p>
          <a:p>
            <a:pPr marL="0" indent="0">
              <a:buNone/>
            </a:pPr>
            <a:endParaRPr lang="es-MX" dirty="0"/>
          </a:p>
        </p:txBody>
      </p:sp>
    </p:spTree>
    <p:extLst>
      <p:ext uri="{BB962C8B-B14F-4D97-AF65-F5344CB8AC3E}">
        <p14:creationId xmlns:p14="http://schemas.microsoft.com/office/powerpoint/2010/main" val="277838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CECCBDE-E7CD-AFE4-AE1C-B25998ED270E}"/>
              </a:ext>
            </a:extLst>
          </p:cNvPr>
          <p:cNvSpPr>
            <a:spLocks noGrp="1"/>
          </p:cNvSpPr>
          <p:nvPr>
            <p:ph idx="1"/>
          </p:nvPr>
        </p:nvSpPr>
        <p:spPr>
          <a:xfrm>
            <a:off x="623047" y="359896"/>
            <a:ext cx="10515600" cy="4351338"/>
          </a:xfrm>
        </p:spPr>
        <p:txBody>
          <a:bodyPr>
            <a:normAutofit/>
          </a:bodyPr>
          <a:lstStyle/>
          <a:p>
            <a:pPr marL="0" indent="0" algn="ctr">
              <a:buNone/>
            </a:pPr>
            <a:r>
              <a:rPr lang="es-MX" sz="2400" b="1" dirty="0">
                <a:effectLst/>
              </a:rPr>
              <a:t>Los datos crecen en árboles de decisiones</a:t>
            </a:r>
          </a:p>
          <a:p>
            <a:pPr algn="l"/>
            <a:r>
              <a:rPr lang="es-MX" sz="2000" b="0" i="0" dirty="0">
                <a:solidFill>
                  <a:srgbClr val="1F1F1F"/>
                </a:solidFill>
                <a:effectLst/>
                <a:latin typeface="var(--cds-font-family-source-sans-pro)"/>
              </a:rPr>
              <a:t>Con tantas opciones de visualización disponibles para que elijas, ¿cómo puedes decidir cuál es la mejor manera de representar tus datos?</a:t>
            </a:r>
          </a:p>
          <a:p>
            <a:pPr algn="l"/>
            <a:r>
              <a:rPr lang="es-MX" sz="2000" b="0" i="0" dirty="0">
                <a:solidFill>
                  <a:srgbClr val="1F1F1F"/>
                </a:solidFill>
                <a:effectLst/>
                <a:latin typeface="var(--cds-font-family-source-sans-pro)"/>
              </a:rPr>
              <a:t>Un </a:t>
            </a:r>
            <a:r>
              <a:rPr lang="es-MX" sz="2000" b="1" i="0" dirty="0">
                <a:solidFill>
                  <a:srgbClr val="1F1F1F"/>
                </a:solidFill>
                <a:effectLst/>
                <a:latin typeface="unset"/>
              </a:rPr>
              <a:t>árbol de decisiones </a:t>
            </a:r>
            <a:r>
              <a:rPr lang="es-MX" sz="2000" b="0" i="0" dirty="0">
                <a:solidFill>
                  <a:srgbClr val="1F1F1F"/>
                </a:solidFill>
                <a:effectLst/>
                <a:latin typeface="var(--cds-font-family-source-sans-pro)"/>
              </a:rPr>
              <a:t>es una herramienta de toma de decisiones que te permite, como analista de datos, tomar decisiones basadas en preguntas clave que puedes hacerte. Cada pregunta en el árbol de decisiones sobre visualización te ayudará a tomar una decisión respecto de características cruciales de tu visualización</a:t>
            </a:r>
          </a:p>
          <a:p>
            <a:pPr marL="0" indent="0">
              <a:buNone/>
            </a:pPr>
            <a:br>
              <a:rPr lang="es-MX" sz="2400" b="0" i="0" dirty="0">
                <a:solidFill>
                  <a:srgbClr val="1F1F1F"/>
                </a:solidFill>
                <a:effectLst/>
                <a:latin typeface="OpenSans"/>
              </a:rPr>
            </a:br>
            <a:endParaRPr lang="es-MX" sz="2400" dirty="0"/>
          </a:p>
        </p:txBody>
      </p:sp>
      <p:pic>
        <p:nvPicPr>
          <p:cNvPr id="6146" name="Picture 2" descr="A decision tree leading to the best chart">
            <a:extLst>
              <a:ext uri="{FF2B5EF4-FFF2-40B4-BE49-F238E27FC236}">
                <a16:creationId xmlns:a16="http://schemas.microsoft.com/office/drawing/2014/main" id="{3AD1C58D-08AC-D22E-5286-ABE7BA63981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1" t="25687" r="3356" b="7647"/>
          <a:stretch/>
        </p:blipFill>
        <p:spPr bwMode="auto">
          <a:xfrm>
            <a:off x="1774156" y="2706034"/>
            <a:ext cx="8643688" cy="3792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6755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75B73FF-B6EE-9318-D1C7-4421DDE11F6C}"/>
              </a:ext>
            </a:extLst>
          </p:cNvPr>
          <p:cNvPicPr>
            <a:picLocks noChangeAspect="1"/>
          </p:cNvPicPr>
          <p:nvPr/>
        </p:nvPicPr>
        <p:blipFill>
          <a:blip r:embed="rId2"/>
          <a:stretch>
            <a:fillRect/>
          </a:stretch>
        </p:blipFill>
        <p:spPr>
          <a:xfrm>
            <a:off x="811441" y="880062"/>
            <a:ext cx="5624245" cy="4481567"/>
          </a:xfrm>
          <a:prstGeom prst="rect">
            <a:avLst/>
          </a:prstGeom>
        </p:spPr>
      </p:pic>
      <p:sp>
        <p:nvSpPr>
          <p:cNvPr id="6" name="CuadroTexto 5">
            <a:extLst>
              <a:ext uri="{FF2B5EF4-FFF2-40B4-BE49-F238E27FC236}">
                <a16:creationId xmlns:a16="http://schemas.microsoft.com/office/drawing/2014/main" id="{8648FE3B-EA39-EF04-712A-5F8F33A5CB1E}"/>
              </a:ext>
            </a:extLst>
          </p:cNvPr>
          <p:cNvSpPr txBox="1"/>
          <p:nvPr/>
        </p:nvSpPr>
        <p:spPr>
          <a:xfrm>
            <a:off x="7274860" y="1365942"/>
            <a:ext cx="4007224" cy="1631216"/>
          </a:xfrm>
          <a:prstGeom prst="rect">
            <a:avLst/>
          </a:prstGeom>
          <a:noFill/>
        </p:spPr>
        <p:txBody>
          <a:bodyPr wrap="square" rtlCol="0">
            <a:spAutoFit/>
          </a:bodyPr>
          <a:lstStyle/>
          <a:p>
            <a:r>
              <a:rPr lang="es-MX" sz="2000" dirty="0" err="1">
                <a:solidFill>
                  <a:schemeClr val="accent4">
                    <a:lumMod val="75000"/>
                  </a:schemeClr>
                </a:solidFill>
              </a:rPr>
              <a:t>Curved</a:t>
            </a:r>
            <a:r>
              <a:rPr lang="es-MX" sz="2000" dirty="0">
                <a:solidFill>
                  <a:schemeClr val="accent4">
                    <a:lumMod val="75000"/>
                  </a:schemeClr>
                </a:solidFill>
              </a:rPr>
              <a:t> - </a:t>
            </a:r>
            <a:r>
              <a:rPr lang="es-MX" sz="2000" dirty="0" err="1">
                <a:solidFill>
                  <a:schemeClr val="accent4">
                    <a:lumMod val="75000"/>
                  </a:schemeClr>
                </a:solidFill>
              </a:rPr>
              <a:t>Straight</a:t>
            </a:r>
            <a:endParaRPr lang="es-MX" sz="2000" dirty="0">
              <a:solidFill>
                <a:schemeClr val="accent4">
                  <a:lumMod val="75000"/>
                </a:schemeClr>
              </a:solidFill>
            </a:endParaRPr>
          </a:p>
          <a:p>
            <a:r>
              <a:rPr lang="es-MX" sz="2000" dirty="0" err="1">
                <a:solidFill>
                  <a:schemeClr val="accent4">
                    <a:lumMod val="75000"/>
                  </a:schemeClr>
                </a:solidFill>
              </a:rPr>
              <a:t>Tick</a:t>
            </a:r>
            <a:r>
              <a:rPr lang="es-MX" sz="2000" dirty="0">
                <a:solidFill>
                  <a:schemeClr val="accent4">
                    <a:lumMod val="75000"/>
                  </a:schemeClr>
                </a:solidFill>
              </a:rPr>
              <a:t> – </a:t>
            </a:r>
            <a:r>
              <a:rPr lang="es-MX" sz="2000" dirty="0" err="1">
                <a:solidFill>
                  <a:schemeClr val="accent4">
                    <a:lumMod val="75000"/>
                  </a:schemeClr>
                </a:solidFill>
              </a:rPr>
              <a:t>thin</a:t>
            </a:r>
            <a:endParaRPr lang="es-MX" sz="2000" dirty="0">
              <a:solidFill>
                <a:schemeClr val="accent4">
                  <a:lumMod val="75000"/>
                </a:schemeClr>
              </a:solidFill>
            </a:endParaRPr>
          </a:p>
          <a:p>
            <a:r>
              <a:rPr lang="es-MX" sz="2000" dirty="0">
                <a:solidFill>
                  <a:schemeClr val="accent4">
                    <a:lumMod val="75000"/>
                  </a:schemeClr>
                </a:solidFill>
              </a:rPr>
              <a:t>Horizontal – vertical – diagonal</a:t>
            </a:r>
          </a:p>
          <a:p>
            <a:endParaRPr lang="es-MX" sz="2000" dirty="0">
              <a:solidFill>
                <a:schemeClr val="accent4">
                  <a:lumMod val="75000"/>
                </a:schemeClr>
              </a:solidFill>
            </a:endParaRPr>
          </a:p>
          <a:p>
            <a:endParaRPr lang="es-MX" sz="2000" dirty="0">
              <a:solidFill>
                <a:schemeClr val="accent4">
                  <a:lumMod val="75000"/>
                </a:schemeClr>
              </a:solidFill>
            </a:endParaRPr>
          </a:p>
        </p:txBody>
      </p:sp>
      <p:pic>
        <p:nvPicPr>
          <p:cNvPr id="8" name="Imagen 7">
            <a:extLst>
              <a:ext uri="{FF2B5EF4-FFF2-40B4-BE49-F238E27FC236}">
                <a16:creationId xmlns:a16="http://schemas.microsoft.com/office/drawing/2014/main" id="{2E1B5A97-0BF4-566E-EFAE-5C815B7A32C3}"/>
              </a:ext>
            </a:extLst>
          </p:cNvPr>
          <p:cNvPicPr>
            <a:picLocks noChangeAspect="1"/>
          </p:cNvPicPr>
          <p:nvPr/>
        </p:nvPicPr>
        <p:blipFill>
          <a:blip r:embed="rId3"/>
          <a:stretch>
            <a:fillRect/>
          </a:stretch>
        </p:blipFill>
        <p:spPr>
          <a:xfrm>
            <a:off x="6247798" y="2997158"/>
            <a:ext cx="1407327" cy="1558788"/>
          </a:xfrm>
          <a:prstGeom prst="rect">
            <a:avLst/>
          </a:prstGeom>
        </p:spPr>
      </p:pic>
      <p:cxnSp>
        <p:nvCxnSpPr>
          <p:cNvPr id="10" name="Conector recto de flecha 9">
            <a:extLst>
              <a:ext uri="{FF2B5EF4-FFF2-40B4-BE49-F238E27FC236}">
                <a16:creationId xmlns:a16="http://schemas.microsoft.com/office/drawing/2014/main" id="{C92AD290-68C4-981F-3347-63B438186968}"/>
              </a:ext>
            </a:extLst>
          </p:cNvPr>
          <p:cNvCxnSpPr/>
          <p:nvPr/>
        </p:nvCxnSpPr>
        <p:spPr>
          <a:xfrm>
            <a:off x="3079377" y="2259106"/>
            <a:ext cx="3872084" cy="0"/>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cxnSp>
        <p:nvCxnSpPr>
          <p:cNvPr id="11" name="Conector recto de flecha 10">
            <a:extLst>
              <a:ext uri="{FF2B5EF4-FFF2-40B4-BE49-F238E27FC236}">
                <a16:creationId xmlns:a16="http://schemas.microsoft.com/office/drawing/2014/main" id="{66C72E3C-A4C3-D77D-9A54-CB61B73C0964}"/>
              </a:ext>
            </a:extLst>
          </p:cNvPr>
          <p:cNvCxnSpPr>
            <a:cxnSpLocks/>
          </p:cNvCxnSpPr>
          <p:nvPr/>
        </p:nvCxnSpPr>
        <p:spPr>
          <a:xfrm flipV="1">
            <a:off x="2935942" y="3776552"/>
            <a:ext cx="3021106" cy="17929"/>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
        <p:nvSpPr>
          <p:cNvPr id="13" name="CuadroTexto 12">
            <a:extLst>
              <a:ext uri="{FF2B5EF4-FFF2-40B4-BE49-F238E27FC236}">
                <a16:creationId xmlns:a16="http://schemas.microsoft.com/office/drawing/2014/main" id="{57D6DA18-7D65-8F19-C4AB-E4AE548C80FF}"/>
              </a:ext>
            </a:extLst>
          </p:cNvPr>
          <p:cNvSpPr txBox="1"/>
          <p:nvPr/>
        </p:nvSpPr>
        <p:spPr>
          <a:xfrm>
            <a:off x="3975108" y="2811848"/>
            <a:ext cx="1407327" cy="461665"/>
          </a:xfrm>
          <a:prstGeom prst="rect">
            <a:avLst/>
          </a:prstGeom>
          <a:noFill/>
        </p:spPr>
        <p:txBody>
          <a:bodyPr wrap="square" rtlCol="0">
            <a:spAutoFit/>
          </a:bodyPr>
          <a:lstStyle/>
          <a:p>
            <a:r>
              <a:rPr lang="es-MX" sz="2400" dirty="0">
                <a:solidFill>
                  <a:schemeClr val="accent4">
                    <a:lumMod val="75000"/>
                  </a:schemeClr>
                </a:solidFill>
              </a:rPr>
              <a:t>2D</a:t>
            </a:r>
          </a:p>
        </p:txBody>
      </p:sp>
      <p:sp>
        <p:nvSpPr>
          <p:cNvPr id="14" name="CuadroTexto 13">
            <a:extLst>
              <a:ext uri="{FF2B5EF4-FFF2-40B4-BE49-F238E27FC236}">
                <a16:creationId xmlns:a16="http://schemas.microsoft.com/office/drawing/2014/main" id="{7A6DD4A0-0EC3-44DC-C1E8-67FE77C57687}"/>
              </a:ext>
            </a:extLst>
          </p:cNvPr>
          <p:cNvSpPr txBox="1"/>
          <p:nvPr/>
        </p:nvSpPr>
        <p:spPr>
          <a:xfrm>
            <a:off x="8081313" y="4155836"/>
            <a:ext cx="2394317" cy="400110"/>
          </a:xfrm>
          <a:prstGeom prst="rect">
            <a:avLst/>
          </a:prstGeom>
          <a:noFill/>
        </p:spPr>
        <p:txBody>
          <a:bodyPr wrap="square" rtlCol="0">
            <a:spAutoFit/>
          </a:bodyPr>
          <a:lstStyle/>
          <a:p>
            <a:r>
              <a:rPr lang="es-MX" sz="2000" dirty="0" err="1">
                <a:solidFill>
                  <a:schemeClr val="accent4">
                    <a:lumMod val="75000"/>
                  </a:schemeClr>
                </a:solidFill>
              </a:rPr>
              <a:t>Tints</a:t>
            </a:r>
            <a:r>
              <a:rPr lang="es-MX" sz="2000" dirty="0">
                <a:solidFill>
                  <a:schemeClr val="accent4">
                    <a:lumMod val="75000"/>
                  </a:schemeClr>
                </a:solidFill>
              </a:rPr>
              <a:t> – </a:t>
            </a:r>
            <a:r>
              <a:rPr lang="es-MX" sz="2000" dirty="0" err="1">
                <a:solidFill>
                  <a:schemeClr val="accent4">
                    <a:lumMod val="75000"/>
                  </a:schemeClr>
                </a:solidFill>
              </a:rPr>
              <a:t>shades</a:t>
            </a:r>
            <a:endParaRPr lang="es-MX" sz="2000" dirty="0">
              <a:solidFill>
                <a:schemeClr val="accent4">
                  <a:lumMod val="75000"/>
                </a:schemeClr>
              </a:solidFill>
            </a:endParaRPr>
          </a:p>
        </p:txBody>
      </p:sp>
      <p:sp>
        <p:nvSpPr>
          <p:cNvPr id="15" name="CuadroTexto 14">
            <a:extLst>
              <a:ext uri="{FF2B5EF4-FFF2-40B4-BE49-F238E27FC236}">
                <a16:creationId xmlns:a16="http://schemas.microsoft.com/office/drawing/2014/main" id="{C9DEA956-8408-8D29-F267-E87800EE60D6}"/>
              </a:ext>
            </a:extLst>
          </p:cNvPr>
          <p:cNvSpPr txBox="1"/>
          <p:nvPr/>
        </p:nvSpPr>
        <p:spPr>
          <a:xfrm>
            <a:off x="5957048" y="4961519"/>
            <a:ext cx="2394317" cy="707886"/>
          </a:xfrm>
          <a:prstGeom prst="rect">
            <a:avLst/>
          </a:prstGeom>
          <a:noFill/>
        </p:spPr>
        <p:txBody>
          <a:bodyPr wrap="square" rtlCol="0">
            <a:spAutoFit/>
          </a:bodyPr>
          <a:lstStyle/>
          <a:p>
            <a:r>
              <a:rPr lang="es-MX" sz="2000" dirty="0" err="1">
                <a:solidFill>
                  <a:schemeClr val="accent4">
                    <a:lumMod val="75000"/>
                  </a:schemeClr>
                </a:solidFill>
              </a:rPr>
              <a:t>Area</a:t>
            </a:r>
            <a:r>
              <a:rPr lang="es-MX" sz="2000" dirty="0">
                <a:solidFill>
                  <a:schemeClr val="accent4">
                    <a:lumMod val="75000"/>
                  </a:schemeClr>
                </a:solidFill>
              </a:rPr>
              <a:t> </a:t>
            </a:r>
            <a:r>
              <a:rPr lang="es-MX" sz="2000" dirty="0" err="1">
                <a:solidFill>
                  <a:schemeClr val="accent4">
                    <a:lumMod val="75000"/>
                  </a:schemeClr>
                </a:solidFill>
              </a:rPr>
              <a:t>between</a:t>
            </a:r>
            <a:r>
              <a:rPr lang="es-MX" sz="2000" dirty="0">
                <a:solidFill>
                  <a:schemeClr val="accent4">
                    <a:lumMod val="75000"/>
                  </a:schemeClr>
                </a:solidFill>
              </a:rPr>
              <a:t>, </a:t>
            </a:r>
            <a:r>
              <a:rPr lang="es-MX" sz="2000" dirty="0" err="1">
                <a:solidFill>
                  <a:schemeClr val="accent4">
                    <a:lumMod val="75000"/>
                  </a:schemeClr>
                </a:solidFill>
              </a:rPr>
              <a:t>around</a:t>
            </a:r>
            <a:r>
              <a:rPr lang="es-MX" sz="2000" dirty="0">
                <a:solidFill>
                  <a:schemeClr val="accent4">
                    <a:lumMod val="75000"/>
                  </a:schemeClr>
                </a:solidFill>
              </a:rPr>
              <a:t> and in </a:t>
            </a:r>
          </a:p>
        </p:txBody>
      </p:sp>
      <p:cxnSp>
        <p:nvCxnSpPr>
          <p:cNvPr id="16" name="Conector recto de flecha 15">
            <a:extLst>
              <a:ext uri="{FF2B5EF4-FFF2-40B4-BE49-F238E27FC236}">
                <a16:creationId xmlns:a16="http://schemas.microsoft.com/office/drawing/2014/main" id="{A17101E0-0190-AF64-9721-48AB5371482A}"/>
              </a:ext>
            </a:extLst>
          </p:cNvPr>
          <p:cNvCxnSpPr>
            <a:cxnSpLocks/>
            <a:endCxn id="15" idx="1"/>
          </p:cNvCxnSpPr>
          <p:nvPr/>
        </p:nvCxnSpPr>
        <p:spPr>
          <a:xfrm>
            <a:off x="3091618" y="4498236"/>
            <a:ext cx="2865430" cy="817226"/>
          </a:xfrm>
          <a:prstGeom prst="straightConnector1">
            <a:avLst/>
          </a:prstGeom>
          <a:ln w="28575">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13255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73F195D5-526B-D09E-A2D2-CDE4931208C3}"/>
              </a:ext>
            </a:extLst>
          </p:cNvPr>
          <p:cNvSpPr txBox="1"/>
          <p:nvPr/>
        </p:nvSpPr>
        <p:spPr>
          <a:xfrm>
            <a:off x="1033182" y="524435"/>
            <a:ext cx="10125636" cy="1477328"/>
          </a:xfrm>
          <a:prstGeom prst="rect">
            <a:avLst/>
          </a:prstGeom>
          <a:noFill/>
        </p:spPr>
        <p:txBody>
          <a:bodyPr wrap="square" rtlCol="0">
            <a:spAutoFit/>
          </a:bodyPr>
          <a:lstStyle/>
          <a:p>
            <a:pPr algn="l"/>
            <a:r>
              <a:rPr lang="es-MX" b="1" i="0" dirty="0">
                <a:solidFill>
                  <a:srgbClr val="1F1F1F"/>
                </a:solidFill>
                <a:effectLst/>
                <a:latin typeface="unset"/>
              </a:rPr>
              <a:t>Nueve principios básicos de diseño</a:t>
            </a:r>
            <a:endParaRPr lang="es-MX" b="1" i="0" dirty="0">
              <a:solidFill>
                <a:srgbClr val="1F1F1F"/>
              </a:solidFill>
              <a:effectLst/>
              <a:latin typeface="var(--cds-font-family-source-sans-pro)"/>
            </a:endParaRPr>
          </a:p>
          <a:p>
            <a:pPr algn="l"/>
            <a:endParaRPr lang="es-MX" b="0" i="0" dirty="0">
              <a:solidFill>
                <a:srgbClr val="1F1F1F"/>
              </a:solidFill>
              <a:effectLst/>
              <a:latin typeface="var(--cds-font-family-source-sans-pro)"/>
            </a:endParaRPr>
          </a:p>
          <a:p>
            <a:pPr algn="l"/>
            <a:r>
              <a:rPr lang="es-MX" b="0" i="0" dirty="0">
                <a:solidFill>
                  <a:srgbClr val="1F1F1F"/>
                </a:solidFill>
                <a:effectLst/>
                <a:latin typeface="var(--cds-font-family-source-sans-pro)"/>
              </a:rPr>
              <a:t>Existen nueve </a:t>
            </a:r>
            <a:r>
              <a:rPr lang="es-MX" b="1" i="0" dirty="0">
                <a:solidFill>
                  <a:srgbClr val="1F1F1F"/>
                </a:solidFill>
                <a:effectLst/>
                <a:latin typeface="unset"/>
              </a:rPr>
              <a:t>principios de diseño </a:t>
            </a:r>
            <a:r>
              <a:rPr lang="es-MX" b="0" i="0" dirty="0">
                <a:solidFill>
                  <a:srgbClr val="1F1F1F"/>
                </a:solidFill>
                <a:effectLst/>
                <a:latin typeface="var(--cds-font-family-source-sans-pro)"/>
              </a:rPr>
              <a:t>básicos que los analistas de datos deberían considerar al armar sus visualizaciones.</a:t>
            </a:r>
          </a:p>
          <a:p>
            <a:endParaRPr lang="es-MX" dirty="0"/>
          </a:p>
        </p:txBody>
      </p:sp>
      <p:pic>
        <p:nvPicPr>
          <p:cNvPr id="1026" name="Picture 2" descr="The 9 principles of design icons: Balance, emphasis, movement, pattern, repetition, proportion, rhythm, variety, unity">
            <a:extLst>
              <a:ext uri="{FF2B5EF4-FFF2-40B4-BE49-F238E27FC236}">
                <a16:creationId xmlns:a16="http://schemas.microsoft.com/office/drawing/2014/main" id="{CE2EAEFE-1550-BF74-E773-7067368F37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001763"/>
            <a:ext cx="74676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8923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a:extLst>
              <a:ext uri="{FF2B5EF4-FFF2-40B4-BE49-F238E27FC236}">
                <a16:creationId xmlns:a16="http://schemas.microsoft.com/office/drawing/2014/main" id="{46D9C253-60E8-6B69-38BC-B718C9CD0EE7}"/>
              </a:ext>
            </a:extLst>
          </p:cNvPr>
          <p:cNvGraphicFramePr>
            <a:graphicFrameLocks noGrp="1"/>
          </p:cNvGraphicFramePr>
          <p:nvPr>
            <p:ph idx="1"/>
            <p:extLst>
              <p:ext uri="{D42A27DB-BD31-4B8C-83A1-F6EECF244321}">
                <p14:modId xmlns:p14="http://schemas.microsoft.com/office/powerpoint/2010/main" val="3531371372"/>
              </p:ext>
            </p:extLst>
          </p:nvPr>
        </p:nvGraphicFramePr>
        <p:xfrm>
          <a:off x="0" y="0"/>
          <a:ext cx="12192000" cy="7027490"/>
        </p:xfrm>
        <a:graphic>
          <a:graphicData uri="http://schemas.openxmlformats.org/drawingml/2006/table">
            <a:tbl>
              <a:tblPr firstRow="1" bandRow="1">
                <a:tableStyleId>{5C22544A-7EE6-4342-B048-85BDC9FD1C3A}</a:tableStyleId>
              </a:tblPr>
              <a:tblGrid>
                <a:gridCol w="1344706">
                  <a:extLst>
                    <a:ext uri="{9D8B030D-6E8A-4147-A177-3AD203B41FA5}">
                      <a16:colId xmlns:a16="http://schemas.microsoft.com/office/drawing/2014/main" val="73880024"/>
                    </a:ext>
                  </a:extLst>
                </a:gridCol>
                <a:gridCol w="10847294">
                  <a:extLst>
                    <a:ext uri="{9D8B030D-6E8A-4147-A177-3AD203B41FA5}">
                      <a16:colId xmlns:a16="http://schemas.microsoft.com/office/drawing/2014/main" val="1618140376"/>
                    </a:ext>
                  </a:extLst>
                </a:gridCol>
              </a:tblGrid>
              <a:tr h="403412">
                <a:tc>
                  <a:txBody>
                    <a:bodyPr/>
                    <a:lstStyle/>
                    <a:p>
                      <a:r>
                        <a:rPr lang="es-MX" dirty="0"/>
                        <a:t>Principio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Descripción Principio de diseño</a:t>
                      </a:r>
                    </a:p>
                  </a:txBody>
                  <a:tcPr/>
                </a:tc>
                <a:extLst>
                  <a:ext uri="{0D108BD9-81ED-4DB2-BD59-A6C34878D82A}">
                    <a16:rowId xmlns:a16="http://schemas.microsoft.com/office/drawing/2014/main" val="1632398823"/>
                  </a:ext>
                </a:extLst>
              </a:tr>
              <a:tr h="602746">
                <a:tc>
                  <a:txBody>
                    <a:bodyPr/>
                    <a:lstStyle/>
                    <a:p>
                      <a:pPr algn="ctr"/>
                      <a:r>
                        <a:rPr lang="es-MX" dirty="0"/>
                        <a:t>Equilibrio</a:t>
                      </a:r>
                    </a:p>
                  </a:txBody>
                  <a:tcPr/>
                </a:tc>
                <a:tc>
                  <a:txBody>
                    <a:bodyPr/>
                    <a:lstStyle/>
                    <a:p>
                      <a:pPr algn="just"/>
                      <a:r>
                        <a:rPr lang="es-MX" sz="1400" b="0" i="0" kern="1200" dirty="0">
                          <a:solidFill>
                            <a:schemeClr val="dk1"/>
                          </a:solidFill>
                          <a:effectLst/>
                          <a:latin typeface="+mn-lt"/>
                          <a:ea typeface="+mn-ea"/>
                          <a:cs typeface="+mn-cs"/>
                        </a:rPr>
                        <a:t>Cuando los elementos visuales clave, como el color y la forma, se distribuyen de manera pareja. No significa que necesites una simetría completa, pero tu vis no debería tener un lado que distraiga del otro. Si tu vis está equilibrada, esto podría significar que las líneas usadas para crear los gráficos tienen una longitud similar en ambos lados, o que el espacio entre los objetos es igual. </a:t>
                      </a:r>
                      <a:endParaRPr lang="es-MX" sz="1400" dirty="0"/>
                    </a:p>
                  </a:txBody>
                  <a:tcPr/>
                </a:tc>
                <a:extLst>
                  <a:ext uri="{0D108BD9-81ED-4DB2-BD59-A6C34878D82A}">
                    <a16:rowId xmlns:a16="http://schemas.microsoft.com/office/drawing/2014/main" val="4020396771"/>
                  </a:ext>
                </a:extLst>
              </a:tr>
              <a:tr h="602746">
                <a:tc>
                  <a:txBody>
                    <a:bodyPr/>
                    <a:lstStyle/>
                    <a:p>
                      <a:pPr algn="ctr"/>
                      <a:r>
                        <a:rPr lang="es-MX" dirty="0"/>
                        <a:t>Énfasis</a:t>
                      </a:r>
                    </a:p>
                  </a:txBody>
                  <a:tcPr/>
                </a:tc>
                <a:tc>
                  <a:txBody>
                    <a:bodyPr/>
                    <a:lstStyle/>
                    <a:p>
                      <a:pPr algn="just"/>
                      <a:r>
                        <a:rPr lang="es-MX" sz="1400" b="0" i="0" kern="1200" dirty="0">
                          <a:solidFill>
                            <a:schemeClr val="dk1"/>
                          </a:solidFill>
                          <a:effectLst/>
                          <a:latin typeface="+mn-lt"/>
                          <a:ea typeface="+mn-ea"/>
                          <a:cs typeface="+mn-cs"/>
                        </a:rPr>
                        <a:t>Deberá tener un punto focal que tu público sepa dónde concentrarse. En otras palabras, tus visualizaciones deberían poner el énfasis en los datos más importantes para que los usuarios los reconozcan primero. El uso de colores y valores es una manera eficaz de hacer que esto suceda. Al usar colores contrastantes, puedes asegurarte de que los elementos gráficos y los datos que se muestran en estos elementos se destaquen.</a:t>
                      </a:r>
                      <a:endParaRPr lang="es-MX" sz="1400" dirty="0"/>
                    </a:p>
                  </a:txBody>
                  <a:tcPr/>
                </a:tc>
                <a:extLst>
                  <a:ext uri="{0D108BD9-81ED-4DB2-BD59-A6C34878D82A}">
                    <a16:rowId xmlns:a16="http://schemas.microsoft.com/office/drawing/2014/main" val="3790805215"/>
                  </a:ext>
                </a:extLst>
              </a:tr>
              <a:tr h="602746">
                <a:tc>
                  <a:txBody>
                    <a:bodyPr/>
                    <a:lstStyle/>
                    <a:p>
                      <a:pPr algn="ctr"/>
                      <a:r>
                        <a:rPr lang="es-MX" dirty="0"/>
                        <a:t>Movimiento</a:t>
                      </a:r>
                    </a:p>
                  </a:txBody>
                  <a:tcPr/>
                </a:tc>
                <a:tc>
                  <a:txBody>
                    <a:bodyPr/>
                    <a:lstStyle/>
                    <a:p>
                      <a:pPr algn="just"/>
                      <a:r>
                        <a:rPr lang="es-MX" sz="1400" b="0" i="0" kern="1200" dirty="0">
                          <a:solidFill>
                            <a:schemeClr val="dk1"/>
                          </a:solidFill>
                          <a:effectLst/>
                          <a:latin typeface="+mn-lt"/>
                          <a:ea typeface="+mn-ea"/>
                          <a:cs typeface="+mn-cs"/>
                        </a:rPr>
                        <a:t>Puede hacer referencia al recorrido que hace el ojo del espectador cuando mira una visualización de datos o el movimiento literal creado por animaciones. El movimiento en las visualizaciones de datos debería imitar la manera en la que las personas normalmente leen. Puedes usar líneas y colores para hacer que la atención del espectador recorra la página.</a:t>
                      </a:r>
                      <a:endParaRPr lang="es-MX" sz="1400" dirty="0"/>
                    </a:p>
                  </a:txBody>
                  <a:tcPr/>
                </a:tc>
                <a:extLst>
                  <a:ext uri="{0D108BD9-81ED-4DB2-BD59-A6C34878D82A}">
                    <a16:rowId xmlns:a16="http://schemas.microsoft.com/office/drawing/2014/main" val="1905163670"/>
                  </a:ext>
                </a:extLst>
              </a:tr>
              <a:tr h="602746">
                <a:tc>
                  <a:txBody>
                    <a:bodyPr/>
                    <a:lstStyle/>
                    <a:p>
                      <a:pPr algn="ctr"/>
                      <a:r>
                        <a:rPr lang="es-MX" dirty="0"/>
                        <a:t>Patrón</a:t>
                      </a:r>
                    </a:p>
                  </a:txBody>
                  <a:tcPr/>
                </a:tc>
                <a:tc>
                  <a:txBody>
                    <a:bodyPr/>
                    <a:lstStyle/>
                    <a:p>
                      <a:pPr algn="just"/>
                      <a:r>
                        <a:rPr lang="es-MX" sz="1400" b="0" i="0" kern="1200" dirty="0">
                          <a:solidFill>
                            <a:schemeClr val="dk1"/>
                          </a:solidFill>
                          <a:effectLst/>
                          <a:latin typeface="+mn-lt"/>
                          <a:ea typeface="+mn-ea"/>
                          <a:cs typeface="+mn-cs"/>
                        </a:rPr>
                        <a:t>Usar formas y colores similares para crear patrones en tu </a:t>
                      </a:r>
                      <a:r>
                        <a:rPr lang="es-MX" sz="1400" b="0" i="0" kern="1200" dirty="0" err="1">
                          <a:solidFill>
                            <a:schemeClr val="dk1"/>
                          </a:solidFill>
                          <a:effectLst/>
                          <a:latin typeface="+mn-lt"/>
                          <a:ea typeface="+mn-ea"/>
                          <a:cs typeface="+mn-cs"/>
                        </a:rPr>
                        <a:t>visDa</a:t>
                      </a:r>
                      <a:r>
                        <a:rPr lang="es-MX" sz="1400" b="0" i="0" kern="1200" dirty="0">
                          <a:solidFill>
                            <a:schemeClr val="dk1"/>
                          </a:solidFill>
                          <a:effectLst/>
                          <a:latin typeface="+mn-lt"/>
                          <a:ea typeface="+mn-ea"/>
                          <a:cs typeface="+mn-cs"/>
                        </a:rPr>
                        <a:t>. Puede ser útil de muchas y diversas maneras. Por ejemplo, puedes usar patrones para destacar similitudes entre diferentes conjuntos de datos, o romper un patrón con una forma, color o línea únicos para generar mayor énfasis.</a:t>
                      </a:r>
                      <a:endParaRPr lang="es-MX" sz="1400" dirty="0"/>
                    </a:p>
                  </a:txBody>
                  <a:tcPr/>
                </a:tc>
                <a:extLst>
                  <a:ext uri="{0D108BD9-81ED-4DB2-BD59-A6C34878D82A}">
                    <a16:rowId xmlns:a16="http://schemas.microsoft.com/office/drawing/2014/main" val="4279982191"/>
                  </a:ext>
                </a:extLst>
              </a:tr>
              <a:tr h="602746">
                <a:tc>
                  <a:txBody>
                    <a:bodyPr/>
                    <a:lstStyle/>
                    <a:p>
                      <a:pPr algn="ctr"/>
                      <a:r>
                        <a:rPr lang="es-MX" dirty="0"/>
                        <a:t>Repetición</a:t>
                      </a:r>
                    </a:p>
                  </a:txBody>
                  <a:tcPr/>
                </a:tc>
                <a:tc>
                  <a:txBody>
                    <a:bodyPr/>
                    <a:lstStyle/>
                    <a:p>
                      <a:pPr algn="just"/>
                      <a:r>
                        <a:rPr lang="es-MX" sz="1400" b="0" i="0" kern="1200" dirty="0">
                          <a:solidFill>
                            <a:schemeClr val="dk1"/>
                          </a:solidFill>
                          <a:effectLst/>
                          <a:latin typeface="+mn-lt"/>
                          <a:ea typeface="+mn-ea"/>
                          <a:cs typeface="+mn-cs"/>
                        </a:rPr>
                        <a:t>La repetición de tipos, formas o colores de los gráficos suma eficacia a tu visualización. La repetición de los colores ayuda al público a comprender que existen conjuntos de datos distintos.</a:t>
                      </a:r>
                      <a:endParaRPr lang="es-MX" sz="1400" dirty="0"/>
                    </a:p>
                  </a:txBody>
                  <a:tcPr/>
                </a:tc>
                <a:extLst>
                  <a:ext uri="{0D108BD9-81ED-4DB2-BD59-A6C34878D82A}">
                    <a16:rowId xmlns:a16="http://schemas.microsoft.com/office/drawing/2014/main" val="3697475625"/>
                  </a:ext>
                </a:extLst>
              </a:tr>
              <a:tr h="602746">
                <a:tc>
                  <a:txBody>
                    <a:bodyPr/>
                    <a:lstStyle/>
                    <a:p>
                      <a:pPr algn="ctr"/>
                      <a:r>
                        <a:rPr lang="es-MX" dirty="0"/>
                        <a:t>Proporción</a:t>
                      </a:r>
                    </a:p>
                  </a:txBody>
                  <a:tcPr/>
                </a:tc>
                <a:tc>
                  <a:txBody>
                    <a:bodyPr/>
                    <a:lstStyle/>
                    <a:p>
                      <a:pPr algn="just"/>
                      <a:r>
                        <a:rPr lang="es-MX" sz="1400" b="0" i="0" kern="1200" dirty="0">
                          <a:solidFill>
                            <a:schemeClr val="dk1"/>
                          </a:solidFill>
                          <a:effectLst/>
                          <a:latin typeface="+mn-lt"/>
                          <a:ea typeface="+mn-ea"/>
                          <a:cs typeface="+mn-cs"/>
                        </a:rPr>
                        <a:t>Es otra manera en que puedes demostrar la importancia de determinados datos. El uso de diversos colores y tamaños ayuda a demostrar que estás destacando un elemento visual específico por encima de los demás. Si realizas un gráfico en un panel más grande que los demás, estás dirigiendo la atención hacia ese gráfico. Es importante asegurarse de que cada gráfico refleje y visualice con precisión la relación entre los valores en su interior.</a:t>
                      </a:r>
                      <a:endParaRPr lang="es-MX" sz="1400" dirty="0"/>
                    </a:p>
                  </a:txBody>
                  <a:tcPr/>
                </a:tc>
                <a:extLst>
                  <a:ext uri="{0D108BD9-81ED-4DB2-BD59-A6C34878D82A}">
                    <a16:rowId xmlns:a16="http://schemas.microsoft.com/office/drawing/2014/main" val="2559307144"/>
                  </a:ext>
                </a:extLst>
              </a:tr>
              <a:tr h="602746">
                <a:tc>
                  <a:txBody>
                    <a:bodyPr/>
                    <a:lstStyle/>
                    <a:p>
                      <a:pPr algn="ctr"/>
                      <a:r>
                        <a:rPr lang="es-MX" dirty="0"/>
                        <a:t>Ritmo</a:t>
                      </a:r>
                    </a:p>
                  </a:txBody>
                  <a:tcPr/>
                </a:tc>
                <a:tc>
                  <a:txBody>
                    <a:bodyPr/>
                    <a:lstStyle/>
                    <a:p>
                      <a:pPr algn="just"/>
                      <a:r>
                        <a:rPr lang="es-MX" sz="1400" b="0" i="0" kern="1200" dirty="0">
                          <a:solidFill>
                            <a:schemeClr val="dk1"/>
                          </a:solidFill>
                          <a:effectLst/>
                          <a:latin typeface="+mn-lt"/>
                          <a:ea typeface="+mn-ea"/>
                          <a:cs typeface="+mn-cs"/>
                        </a:rPr>
                        <a:t>crear una sensación de movimiento o flujo en tu visualización. El ritmo está estrechamente unido al principio de movimiento. Si tu diseño terminado no crea exitosamente un flujo, quizás tengas que reacomodar algunos de los elementos para mejorar el ritmo.</a:t>
                      </a:r>
                      <a:endParaRPr lang="es-MX" sz="1400" dirty="0"/>
                    </a:p>
                  </a:txBody>
                  <a:tcPr/>
                </a:tc>
                <a:extLst>
                  <a:ext uri="{0D108BD9-81ED-4DB2-BD59-A6C34878D82A}">
                    <a16:rowId xmlns:a16="http://schemas.microsoft.com/office/drawing/2014/main" val="2225677503"/>
                  </a:ext>
                </a:extLst>
              </a:tr>
              <a:tr h="602746">
                <a:tc>
                  <a:txBody>
                    <a:bodyPr/>
                    <a:lstStyle/>
                    <a:p>
                      <a:pPr algn="ctr"/>
                      <a:r>
                        <a:rPr lang="es-MX" dirty="0"/>
                        <a:t>Variedad</a:t>
                      </a:r>
                    </a:p>
                  </a:txBody>
                  <a:tcPr/>
                </a:tc>
                <a:tc>
                  <a:txBody>
                    <a:bodyPr/>
                    <a:lstStyle/>
                    <a:p>
                      <a:pPr algn="just"/>
                      <a:r>
                        <a:rPr lang="es-MX" sz="1400" b="0" i="0" kern="1200" dirty="0">
                          <a:solidFill>
                            <a:schemeClr val="dk1"/>
                          </a:solidFill>
                          <a:effectLst/>
                          <a:latin typeface="+mn-lt"/>
                          <a:ea typeface="+mn-ea"/>
                          <a:cs typeface="+mn-cs"/>
                        </a:rPr>
                        <a:t>Tu vis deberían tener algo de variedad en tipos, líneas, formas, colores y valores de gráficos que usas. La variedad mantiene el interés de tu público. Sin embargo, es bueno encontrar un equilibrio, ya que demasiada variedad puede confundir a las personas. La variedad que incluyas debería hacer que tus paneles y otras visualizaciones parezcan interesantes y estén unificadas.</a:t>
                      </a:r>
                      <a:endParaRPr lang="es-MX" sz="1400" dirty="0"/>
                    </a:p>
                  </a:txBody>
                  <a:tcPr/>
                </a:tc>
                <a:extLst>
                  <a:ext uri="{0D108BD9-81ED-4DB2-BD59-A6C34878D82A}">
                    <a16:rowId xmlns:a16="http://schemas.microsoft.com/office/drawing/2014/main" val="3305869286"/>
                  </a:ext>
                </a:extLst>
              </a:tr>
              <a:tr h="602746">
                <a:tc>
                  <a:txBody>
                    <a:bodyPr/>
                    <a:lstStyle/>
                    <a:p>
                      <a:pPr algn="ctr"/>
                      <a:r>
                        <a:rPr lang="es-MX" dirty="0"/>
                        <a:t>Unidad</a:t>
                      </a:r>
                    </a:p>
                  </a:txBody>
                  <a:tcPr/>
                </a:tc>
                <a:tc>
                  <a:txBody>
                    <a:bodyPr/>
                    <a:lstStyle/>
                    <a:p>
                      <a:pPr algn="just"/>
                      <a:r>
                        <a:rPr lang="es-MX" sz="1400" b="0" i="0" kern="1200" dirty="0">
                          <a:solidFill>
                            <a:schemeClr val="dk1"/>
                          </a:solidFill>
                          <a:effectLst/>
                          <a:latin typeface="+mn-lt"/>
                          <a:ea typeface="+mn-ea"/>
                          <a:cs typeface="+mn-cs"/>
                        </a:rPr>
                        <a:t>significa que tu visualización de datos final debería ser cohesiva. Si los elementos visuales están inconexos o no están bien organizados, serán confusas y abrumadoras.</a:t>
                      </a:r>
                      <a:endParaRPr lang="es-MX" sz="1400" dirty="0"/>
                    </a:p>
                  </a:txBody>
                  <a:tcPr/>
                </a:tc>
                <a:extLst>
                  <a:ext uri="{0D108BD9-81ED-4DB2-BD59-A6C34878D82A}">
                    <a16:rowId xmlns:a16="http://schemas.microsoft.com/office/drawing/2014/main" val="2472838313"/>
                  </a:ext>
                </a:extLst>
              </a:tr>
            </a:tbl>
          </a:graphicData>
        </a:graphic>
      </p:graphicFrame>
    </p:spTree>
    <p:extLst>
      <p:ext uri="{BB962C8B-B14F-4D97-AF65-F5344CB8AC3E}">
        <p14:creationId xmlns:p14="http://schemas.microsoft.com/office/powerpoint/2010/main" val="14988168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70B24B6-FCC2-20AE-7362-5FFE23F2247B}"/>
              </a:ext>
            </a:extLst>
          </p:cNvPr>
          <p:cNvPicPr>
            <a:picLocks noChangeAspect="1"/>
          </p:cNvPicPr>
          <p:nvPr/>
        </p:nvPicPr>
        <p:blipFill>
          <a:blip r:embed="rId2"/>
          <a:stretch>
            <a:fillRect/>
          </a:stretch>
        </p:blipFill>
        <p:spPr>
          <a:xfrm>
            <a:off x="257912" y="465772"/>
            <a:ext cx="6183229" cy="860324"/>
          </a:xfrm>
          <a:prstGeom prst="rect">
            <a:avLst/>
          </a:prstGeom>
        </p:spPr>
      </p:pic>
      <p:pic>
        <p:nvPicPr>
          <p:cNvPr id="7" name="Imagen 6">
            <a:extLst>
              <a:ext uri="{FF2B5EF4-FFF2-40B4-BE49-F238E27FC236}">
                <a16:creationId xmlns:a16="http://schemas.microsoft.com/office/drawing/2014/main" id="{C7F959DE-123C-9CF3-4C9F-7A784B936D0E}"/>
              </a:ext>
            </a:extLst>
          </p:cNvPr>
          <p:cNvPicPr>
            <a:picLocks noChangeAspect="1"/>
          </p:cNvPicPr>
          <p:nvPr/>
        </p:nvPicPr>
        <p:blipFill>
          <a:blip r:embed="rId3"/>
          <a:stretch>
            <a:fillRect/>
          </a:stretch>
        </p:blipFill>
        <p:spPr>
          <a:xfrm>
            <a:off x="647783" y="1946137"/>
            <a:ext cx="5793358" cy="1437227"/>
          </a:xfrm>
          <a:prstGeom prst="rect">
            <a:avLst/>
          </a:prstGeom>
        </p:spPr>
      </p:pic>
      <p:pic>
        <p:nvPicPr>
          <p:cNvPr id="9" name="Imagen 8">
            <a:extLst>
              <a:ext uri="{FF2B5EF4-FFF2-40B4-BE49-F238E27FC236}">
                <a16:creationId xmlns:a16="http://schemas.microsoft.com/office/drawing/2014/main" id="{14FFE73D-484D-DB84-D1D8-D0F2E11A11A1}"/>
              </a:ext>
            </a:extLst>
          </p:cNvPr>
          <p:cNvPicPr>
            <a:picLocks noChangeAspect="1"/>
          </p:cNvPicPr>
          <p:nvPr/>
        </p:nvPicPr>
        <p:blipFill>
          <a:blip r:embed="rId4"/>
          <a:stretch>
            <a:fillRect/>
          </a:stretch>
        </p:blipFill>
        <p:spPr>
          <a:xfrm>
            <a:off x="7135318" y="0"/>
            <a:ext cx="5056682" cy="2332128"/>
          </a:xfrm>
          <a:prstGeom prst="rect">
            <a:avLst/>
          </a:prstGeom>
        </p:spPr>
      </p:pic>
      <p:pic>
        <p:nvPicPr>
          <p:cNvPr id="11" name="Imagen 10">
            <a:extLst>
              <a:ext uri="{FF2B5EF4-FFF2-40B4-BE49-F238E27FC236}">
                <a16:creationId xmlns:a16="http://schemas.microsoft.com/office/drawing/2014/main" id="{BAEAE0AC-E441-0EF1-C099-2149CD3BCBEE}"/>
              </a:ext>
            </a:extLst>
          </p:cNvPr>
          <p:cNvPicPr>
            <a:picLocks noChangeAspect="1"/>
          </p:cNvPicPr>
          <p:nvPr/>
        </p:nvPicPr>
        <p:blipFill>
          <a:blip r:embed="rId5"/>
          <a:stretch>
            <a:fillRect/>
          </a:stretch>
        </p:blipFill>
        <p:spPr>
          <a:xfrm>
            <a:off x="7282851" y="2458520"/>
            <a:ext cx="4909149" cy="1999616"/>
          </a:xfrm>
          <a:prstGeom prst="rect">
            <a:avLst/>
          </a:prstGeom>
        </p:spPr>
      </p:pic>
      <p:pic>
        <p:nvPicPr>
          <p:cNvPr id="13" name="Imagen 12">
            <a:extLst>
              <a:ext uri="{FF2B5EF4-FFF2-40B4-BE49-F238E27FC236}">
                <a16:creationId xmlns:a16="http://schemas.microsoft.com/office/drawing/2014/main" id="{F7C60695-D8CC-68A8-2A6F-7DDCBA745A41}"/>
              </a:ext>
            </a:extLst>
          </p:cNvPr>
          <p:cNvPicPr>
            <a:picLocks noChangeAspect="1"/>
          </p:cNvPicPr>
          <p:nvPr/>
        </p:nvPicPr>
        <p:blipFill>
          <a:blip r:embed="rId6"/>
          <a:srcRect l="2458" t="12003" r="4837" b="26327"/>
          <a:stretch/>
        </p:blipFill>
        <p:spPr>
          <a:xfrm>
            <a:off x="7101968" y="4584528"/>
            <a:ext cx="5090032" cy="1903698"/>
          </a:xfrm>
          <a:prstGeom prst="rect">
            <a:avLst/>
          </a:prstGeom>
        </p:spPr>
      </p:pic>
      <p:pic>
        <p:nvPicPr>
          <p:cNvPr id="17" name="Imagen 16">
            <a:extLst>
              <a:ext uri="{FF2B5EF4-FFF2-40B4-BE49-F238E27FC236}">
                <a16:creationId xmlns:a16="http://schemas.microsoft.com/office/drawing/2014/main" id="{9041C941-394B-1C39-DA5C-1F29C794B980}"/>
              </a:ext>
            </a:extLst>
          </p:cNvPr>
          <p:cNvPicPr>
            <a:picLocks noChangeAspect="1"/>
          </p:cNvPicPr>
          <p:nvPr/>
        </p:nvPicPr>
        <p:blipFill>
          <a:blip r:embed="rId7"/>
          <a:srcRect l="3880" t="12879" r="21680" b="34986"/>
          <a:stretch/>
        </p:blipFill>
        <p:spPr>
          <a:xfrm>
            <a:off x="444673" y="3993411"/>
            <a:ext cx="6335800" cy="2494815"/>
          </a:xfrm>
          <a:prstGeom prst="rect">
            <a:avLst/>
          </a:prstGeom>
        </p:spPr>
      </p:pic>
    </p:spTree>
    <p:extLst>
      <p:ext uri="{BB962C8B-B14F-4D97-AF65-F5344CB8AC3E}">
        <p14:creationId xmlns:p14="http://schemas.microsoft.com/office/powerpoint/2010/main" val="3838839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59236DF-E1F2-9312-5E18-E72F2619049E}"/>
              </a:ext>
            </a:extLst>
          </p:cNvPr>
          <p:cNvPicPr>
            <a:picLocks noChangeAspect="1"/>
          </p:cNvPicPr>
          <p:nvPr/>
        </p:nvPicPr>
        <p:blipFill>
          <a:blip r:embed="rId2"/>
          <a:stretch>
            <a:fillRect/>
          </a:stretch>
        </p:blipFill>
        <p:spPr>
          <a:xfrm>
            <a:off x="370244" y="265861"/>
            <a:ext cx="2978599" cy="6151453"/>
          </a:xfrm>
          <a:prstGeom prst="rect">
            <a:avLst/>
          </a:prstGeom>
        </p:spPr>
      </p:pic>
      <p:pic>
        <p:nvPicPr>
          <p:cNvPr id="7" name="Imagen 6">
            <a:extLst>
              <a:ext uri="{FF2B5EF4-FFF2-40B4-BE49-F238E27FC236}">
                <a16:creationId xmlns:a16="http://schemas.microsoft.com/office/drawing/2014/main" id="{44F935EC-F096-2B31-70F9-EE6273C9BA24}"/>
              </a:ext>
            </a:extLst>
          </p:cNvPr>
          <p:cNvPicPr>
            <a:picLocks noChangeAspect="1"/>
          </p:cNvPicPr>
          <p:nvPr/>
        </p:nvPicPr>
        <p:blipFill>
          <a:blip r:embed="rId3"/>
          <a:stretch>
            <a:fillRect/>
          </a:stretch>
        </p:blipFill>
        <p:spPr>
          <a:xfrm>
            <a:off x="3800499" y="265861"/>
            <a:ext cx="2876951" cy="1838582"/>
          </a:xfrm>
          <a:prstGeom prst="rect">
            <a:avLst/>
          </a:prstGeom>
        </p:spPr>
      </p:pic>
      <p:pic>
        <p:nvPicPr>
          <p:cNvPr id="9" name="Imagen 8">
            <a:extLst>
              <a:ext uri="{FF2B5EF4-FFF2-40B4-BE49-F238E27FC236}">
                <a16:creationId xmlns:a16="http://schemas.microsoft.com/office/drawing/2014/main" id="{3A736E74-8A66-3F3E-2287-9778C1E9A5CD}"/>
              </a:ext>
            </a:extLst>
          </p:cNvPr>
          <p:cNvPicPr>
            <a:picLocks noChangeAspect="1"/>
          </p:cNvPicPr>
          <p:nvPr/>
        </p:nvPicPr>
        <p:blipFill>
          <a:blip r:embed="rId4"/>
          <a:stretch>
            <a:fillRect/>
          </a:stretch>
        </p:blipFill>
        <p:spPr>
          <a:xfrm>
            <a:off x="3602805" y="2662503"/>
            <a:ext cx="3788143" cy="1358168"/>
          </a:xfrm>
          <a:prstGeom prst="rect">
            <a:avLst/>
          </a:prstGeom>
        </p:spPr>
      </p:pic>
      <p:pic>
        <p:nvPicPr>
          <p:cNvPr id="11" name="Imagen 10">
            <a:extLst>
              <a:ext uri="{FF2B5EF4-FFF2-40B4-BE49-F238E27FC236}">
                <a16:creationId xmlns:a16="http://schemas.microsoft.com/office/drawing/2014/main" id="{CE307FF2-ECDE-0D00-5E2A-5F1AD9C8C3D2}"/>
              </a:ext>
            </a:extLst>
          </p:cNvPr>
          <p:cNvPicPr>
            <a:picLocks noChangeAspect="1"/>
          </p:cNvPicPr>
          <p:nvPr/>
        </p:nvPicPr>
        <p:blipFill>
          <a:blip r:embed="rId5"/>
          <a:stretch>
            <a:fillRect/>
          </a:stretch>
        </p:blipFill>
        <p:spPr>
          <a:xfrm>
            <a:off x="3602805" y="4681228"/>
            <a:ext cx="3445582" cy="1483864"/>
          </a:xfrm>
          <a:prstGeom prst="rect">
            <a:avLst/>
          </a:prstGeom>
        </p:spPr>
      </p:pic>
      <p:pic>
        <p:nvPicPr>
          <p:cNvPr id="13" name="Imagen 12">
            <a:extLst>
              <a:ext uri="{FF2B5EF4-FFF2-40B4-BE49-F238E27FC236}">
                <a16:creationId xmlns:a16="http://schemas.microsoft.com/office/drawing/2014/main" id="{07F6DC3F-E16E-9F4C-DA50-58B4F1E1C74A}"/>
              </a:ext>
            </a:extLst>
          </p:cNvPr>
          <p:cNvPicPr>
            <a:picLocks noChangeAspect="1"/>
          </p:cNvPicPr>
          <p:nvPr/>
        </p:nvPicPr>
        <p:blipFill>
          <a:blip r:embed="rId6"/>
          <a:stretch>
            <a:fillRect/>
          </a:stretch>
        </p:blipFill>
        <p:spPr>
          <a:xfrm>
            <a:off x="7644911" y="186414"/>
            <a:ext cx="4324954" cy="2343477"/>
          </a:xfrm>
          <a:prstGeom prst="rect">
            <a:avLst/>
          </a:prstGeom>
        </p:spPr>
      </p:pic>
      <p:pic>
        <p:nvPicPr>
          <p:cNvPr id="15" name="Imagen 14">
            <a:extLst>
              <a:ext uri="{FF2B5EF4-FFF2-40B4-BE49-F238E27FC236}">
                <a16:creationId xmlns:a16="http://schemas.microsoft.com/office/drawing/2014/main" id="{C07A6734-DCBC-6746-1D5A-75266B555975}"/>
              </a:ext>
            </a:extLst>
          </p:cNvPr>
          <p:cNvPicPr>
            <a:picLocks noChangeAspect="1"/>
          </p:cNvPicPr>
          <p:nvPr/>
        </p:nvPicPr>
        <p:blipFill>
          <a:blip r:embed="rId7"/>
          <a:stretch>
            <a:fillRect/>
          </a:stretch>
        </p:blipFill>
        <p:spPr>
          <a:xfrm>
            <a:off x="7916411" y="2662503"/>
            <a:ext cx="3781953" cy="2191056"/>
          </a:xfrm>
          <a:prstGeom prst="rect">
            <a:avLst/>
          </a:prstGeom>
        </p:spPr>
      </p:pic>
      <p:pic>
        <p:nvPicPr>
          <p:cNvPr id="17" name="Imagen 16">
            <a:extLst>
              <a:ext uri="{FF2B5EF4-FFF2-40B4-BE49-F238E27FC236}">
                <a16:creationId xmlns:a16="http://schemas.microsoft.com/office/drawing/2014/main" id="{9174D471-A829-3042-EDAD-1C98974A7AEC}"/>
              </a:ext>
            </a:extLst>
          </p:cNvPr>
          <p:cNvPicPr>
            <a:picLocks noChangeAspect="1"/>
          </p:cNvPicPr>
          <p:nvPr/>
        </p:nvPicPr>
        <p:blipFill>
          <a:blip r:embed="rId8"/>
          <a:stretch>
            <a:fillRect/>
          </a:stretch>
        </p:blipFill>
        <p:spPr>
          <a:xfrm>
            <a:off x="7302349" y="5293207"/>
            <a:ext cx="3277057" cy="1124107"/>
          </a:xfrm>
          <a:prstGeom prst="rect">
            <a:avLst/>
          </a:prstGeom>
        </p:spPr>
      </p:pic>
    </p:spTree>
    <p:extLst>
      <p:ext uri="{BB962C8B-B14F-4D97-AF65-F5344CB8AC3E}">
        <p14:creationId xmlns:p14="http://schemas.microsoft.com/office/powerpoint/2010/main" val="2841699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C9B867D-A461-D0C5-F2F6-2D7292995BF3}"/>
              </a:ext>
            </a:extLst>
          </p:cNvPr>
          <p:cNvSpPr>
            <a:spLocks noGrp="1"/>
          </p:cNvSpPr>
          <p:nvPr>
            <p:ph idx="1"/>
          </p:nvPr>
        </p:nvSpPr>
        <p:spPr>
          <a:xfrm>
            <a:off x="611841" y="601944"/>
            <a:ext cx="10968318" cy="957916"/>
          </a:xfrm>
        </p:spPr>
        <p:txBody>
          <a:bodyPr>
            <a:normAutofit/>
          </a:bodyPr>
          <a:lstStyle/>
          <a:p>
            <a:pPr marL="0" indent="0" algn="ctr">
              <a:buNone/>
            </a:pPr>
            <a:r>
              <a:rPr lang="es-MX" sz="2000" b="0" i="0" dirty="0">
                <a:solidFill>
                  <a:srgbClr val="1F1F1F"/>
                </a:solidFill>
                <a:effectLst/>
                <a:latin typeface="Source Sans Pro" panose="020B0503030403020204" pitchFamily="34" charset="0"/>
              </a:rPr>
              <a:t>La visualización de datos puede modificar nuestra perspectiva y permitirnos ver los datos de maneras novedosas y bellas. Una imagen vale más que mil palabras: ¡Eso también es así con los datos! </a:t>
            </a:r>
            <a:endParaRPr lang="es-MX" sz="2000" dirty="0"/>
          </a:p>
        </p:txBody>
      </p:sp>
      <p:pic>
        <p:nvPicPr>
          <p:cNvPr id="1026" name="Picture 2" descr="Four overlapping ovals outlining the four different parts of data visualization: information, story, goal, and visual form">
            <a:extLst>
              <a:ext uri="{FF2B5EF4-FFF2-40B4-BE49-F238E27FC236}">
                <a16:creationId xmlns:a16="http://schemas.microsoft.com/office/drawing/2014/main" id="{16AAD0A0-6C46-366D-FDC2-6433640164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929" y="1186084"/>
            <a:ext cx="8190141" cy="5671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8577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3B9B64A-65F2-DAB8-2E8E-D37401AB5EF1}"/>
              </a:ext>
            </a:extLst>
          </p:cNvPr>
          <p:cNvSpPr>
            <a:spLocks noGrp="1"/>
          </p:cNvSpPr>
          <p:nvPr>
            <p:ph idx="1"/>
          </p:nvPr>
        </p:nvSpPr>
        <p:spPr>
          <a:xfrm>
            <a:off x="717176" y="333001"/>
            <a:ext cx="10887636" cy="6135033"/>
          </a:xfrm>
        </p:spPr>
        <p:txBody>
          <a:bodyPr>
            <a:normAutofit fontScale="62500" lnSpcReduction="20000"/>
          </a:bodyPr>
          <a:lstStyle/>
          <a:p>
            <a:pPr marL="0" indent="0" algn="l">
              <a:buNone/>
            </a:pPr>
            <a:r>
              <a:rPr lang="es-MX" b="1" i="0" dirty="0">
                <a:solidFill>
                  <a:srgbClr val="1F1F1F"/>
                </a:solidFill>
                <a:effectLst/>
                <a:latin typeface="unset"/>
              </a:rPr>
              <a:t>Cuatro elementos de las visualizaciones exitosas</a:t>
            </a:r>
            <a:endParaRPr lang="es-MX" b="1" i="0" dirty="0">
              <a:solidFill>
                <a:srgbClr val="1F1F1F"/>
              </a:solidFill>
              <a:effectLst/>
              <a:latin typeface="var(--cds-font-family-source-sans-pro)"/>
            </a:endParaRPr>
          </a:p>
          <a:p>
            <a:pPr marL="0" indent="0" algn="l">
              <a:buNone/>
            </a:pPr>
            <a:r>
              <a:rPr lang="es-MX" b="0" i="0" dirty="0">
                <a:solidFill>
                  <a:srgbClr val="1F1F1F"/>
                </a:solidFill>
                <a:effectLst/>
                <a:latin typeface="var(--cds-font-family-source-sans-pro)"/>
              </a:rPr>
              <a:t>El diagrama de </a:t>
            </a:r>
            <a:r>
              <a:rPr lang="es-MX" b="0" i="0" dirty="0" err="1">
                <a:solidFill>
                  <a:srgbClr val="1F1F1F"/>
                </a:solidFill>
                <a:effectLst/>
                <a:latin typeface="var(--cds-font-family-source-sans-pro)"/>
              </a:rPr>
              <a:t>Venn</a:t>
            </a:r>
            <a:r>
              <a:rPr lang="es-MX" b="0" i="0" dirty="0">
                <a:solidFill>
                  <a:srgbClr val="1F1F1F"/>
                </a:solidFill>
                <a:effectLst/>
                <a:latin typeface="var(--cds-font-family-source-sans-pro)"/>
              </a:rPr>
              <a:t> realizado por David </a:t>
            </a:r>
            <a:r>
              <a:rPr lang="es-MX" b="0" i="0" dirty="0" err="1">
                <a:solidFill>
                  <a:srgbClr val="1F1F1F"/>
                </a:solidFill>
                <a:effectLst/>
                <a:latin typeface="var(--cds-font-family-source-sans-pro)"/>
              </a:rPr>
              <a:t>McCandless</a:t>
            </a:r>
            <a:r>
              <a:rPr lang="es-MX" b="0" i="0" dirty="0">
                <a:solidFill>
                  <a:srgbClr val="1F1F1F"/>
                </a:solidFill>
                <a:effectLst/>
                <a:latin typeface="var(--cds-font-family-source-sans-pro)"/>
              </a:rPr>
              <a:t> identifica cuatro elementos de las visualizaciones exitosas:</a:t>
            </a:r>
          </a:p>
          <a:p>
            <a:pPr algn="l">
              <a:spcAft>
                <a:spcPts val="750"/>
              </a:spcAft>
              <a:buFont typeface="Arial" panose="020B0604020202020204" pitchFamily="34" charset="0"/>
              <a:buChar char="•"/>
            </a:pPr>
            <a:r>
              <a:rPr lang="es-MX" b="1" i="0" dirty="0">
                <a:solidFill>
                  <a:srgbClr val="1F1F1F"/>
                </a:solidFill>
                <a:effectLst/>
                <a:latin typeface="unset"/>
              </a:rPr>
              <a:t>Información (datos): </a:t>
            </a:r>
            <a:r>
              <a:rPr lang="es-MX" b="0" i="0" dirty="0">
                <a:solidFill>
                  <a:srgbClr val="1F1F1F"/>
                </a:solidFill>
                <a:effectLst/>
                <a:latin typeface="var(--cds-font-family-source-sans-pro)"/>
              </a:rPr>
              <a:t>La información o los datos que intentas transmitir son un componente clave de tu visualización de datos. Sin información ni datos, no puedes comunicar tus hallazgos con éxito.</a:t>
            </a:r>
          </a:p>
          <a:p>
            <a:pPr algn="l">
              <a:spcAft>
                <a:spcPts val="750"/>
              </a:spcAft>
              <a:buFont typeface="Arial" panose="020B0604020202020204" pitchFamily="34" charset="0"/>
              <a:buChar char="•"/>
            </a:pPr>
            <a:r>
              <a:rPr lang="es-MX" b="1" i="0" dirty="0">
                <a:solidFill>
                  <a:srgbClr val="1F1F1F"/>
                </a:solidFill>
                <a:effectLst/>
                <a:latin typeface="unset"/>
              </a:rPr>
              <a:t>Historia (concepto): </a:t>
            </a:r>
            <a:r>
              <a:rPr lang="es-MX" b="0" i="0" dirty="0">
                <a:solidFill>
                  <a:srgbClr val="1F1F1F"/>
                </a:solidFill>
                <a:effectLst/>
                <a:latin typeface="var(--cds-font-family-source-sans-pro)"/>
              </a:rPr>
              <a:t>La historia te permite compartir tus datos de maneras significativas e interesantes. Sin una historia, tu visualización es informativa, pero no realmente inspiradora.</a:t>
            </a:r>
          </a:p>
          <a:p>
            <a:pPr algn="l">
              <a:spcAft>
                <a:spcPts val="750"/>
              </a:spcAft>
              <a:buFont typeface="Arial" panose="020B0604020202020204" pitchFamily="34" charset="0"/>
              <a:buChar char="•"/>
            </a:pPr>
            <a:r>
              <a:rPr lang="es-MX" b="1" i="0" dirty="0">
                <a:solidFill>
                  <a:srgbClr val="1F1F1F"/>
                </a:solidFill>
                <a:effectLst/>
                <a:latin typeface="unset"/>
              </a:rPr>
              <a:t>Objetivo (función): </a:t>
            </a:r>
            <a:r>
              <a:rPr lang="es-MX" b="0" i="0" dirty="0">
                <a:solidFill>
                  <a:srgbClr val="1F1F1F"/>
                </a:solidFill>
                <a:effectLst/>
                <a:latin typeface="var(--cds-font-family-source-sans-pro)"/>
              </a:rPr>
              <a:t>El objetivo de tu visualización de datos hace que los datos sean útiles y utilizables. Esto es lo que intentas lograr con tu visualización. Sin un objetivo, tu visualización puede ser informativa de todos modos, pero no puede generar conclusiones viables.</a:t>
            </a:r>
          </a:p>
          <a:p>
            <a:pPr algn="l">
              <a:spcAft>
                <a:spcPts val="750"/>
              </a:spcAft>
              <a:buFont typeface="Arial" panose="020B0604020202020204" pitchFamily="34" charset="0"/>
              <a:buChar char="•"/>
            </a:pPr>
            <a:r>
              <a:rPr lang="es-MX" b="1" i="0" dirty="0">
                <a:solidFill>
                  <a:srgbClr val="1F1F1F"/>
                </a:solidFill>
                <a:effectLst/>
                <a:latin typeface="unset"/>
              </a:rPr>
              <a:t>Formato visual (metáfora): </a:t>
            </a:r>
            <a:r>
              <a:rPr lang="es-MX" b="0" i="0" dirty="0">
                <a:solidFill>
                  <a:srgbClr val="1F1F1F"/>
                </a:solidFill>
                <a:effectLst/>
                <a:latin typeface="var(--cds-font-family-source-sans-pro)"/>
              </a:rPr>
              <a:t>El elemento del formato visual es lo que le da estructura a tu visualización de datos y la hace bella. Sin formato visual, tus datos aún no se visualizan.</a:t>
            </a:r>
          </a:p>
          <a:p>
            <a:pPr marL="0" indent="0">
              <a:buNone/>
            </a:pPr>
            <a:r>
              <a:rPr lang="es-MX" dirty="0">
                <a:solidFill>
                  <a:srgbClr val="1F1F1F"/>
                </a:solidFill>
                <a:latin typeface="Source Sans Pro" panose="020B0503030403020204" pitchFamily="34" charset="0"/>
              </a:rPr>
              <a:t>U</a:t>
            </a:r>
            <a:r>
              <a:rPr lang="es-MX" b="0" i="0" dirty="0">
                <a:solidFill>
                  <a:srgbClr val="1F1F1F"/>
                </a:solidFill>
                <a:effectLst/>
                <a:latin typeface="Source Sans Pro" panose="020B0503030403020204" pitchFamily="34" charset="0"/>
              </a:rPr>
              <a:t>na visualización de datos exitosa equilibra los cuatro. </a:t>
            </a:r>
          </a:p>
          <a:p>
            <a:pPr algn="l"/>
            <a:r>
              <a:rPr lang="es-MX" b="1" i="0" dirty="0">
                <a:solidFill>
                  <a:srgbClr val="1F1F1F"/>
                </a:solidFill>
                <a:effectLst/>
                <a:latin typeface="unset"/>
              </a:rPr>
              <a:t>Conclusiones clave</a:t>
            </a:r>
            <a:endParaRPr lang="es-MX" b="1" i="0" dirty="0">
              <a:solidFill>
                <a:srgbClr val="1F1F1F"/>
              </a:solidFill>
              <a:effectLst/>
              <a:latin typeface="var(--cds-font-family-source-sans-pro)"/>
            </a:endParaRPr>
          </a:p>
          <a:p>
            <a:pPr marL="0" indent="0" algn="l">
              <a:buNone/>
            </a:pPr>
            <a:r>
              <a:rPr lang="es-MX" b="0" i="0" dirty="0">
                <a:solidFill>
                  <a:srgbClr val="1F1F1F"/>
                </a:solidFill>
                <a:effectLst/>
                <a:latin typeface="var(--cds-font-family-source-sans-pro)"/>
              </a:rPr>
              <a:t>Observa como todas estas visualizaciones equilibran los cuatro elementos de una visualización exitosa. Incorporan datos con claridad, utilizan la narración para hacer que los datos tengan sentido, se enfocan en un objetivo específico y estructuran los datos con formatos visuales para que sean bellos y comuniquen. Cuanto más practiques pensar en estos elementos, más podrás incluirlos en tus propias visualizaciones de datos.</a:t>
            </a:r>
          </a:p>
          <a:p>
            <a:pPr marL="0" indent="0">
              <a:buNone/>
            </a:pPr>
            <a:endParaRPr lang="es-MX" dirty="0"/>
          </a:p>
          <a:p>
            <a:pPr marL="0" indent="0">
              <a:buNone/>
            </a:pPr>
            <a:endParaRPr lang="es-MX" dirty="0"/>
          </a:p>
          <a:p>
            <a:pPr marL="0" indent="0">
              <a:buNone/>
            </a:pPr>
            <a:r>
              <a:rPr lang="es-MX" dirty="0"/>
              <a:t>Información (datos), Historia (ejes), Objetivo (titulo), Formato (diseño y elementos)</a:t>
            </a:r>
          </a:p>
        </p:txBody>
      </p:sp>
    </p:spTree>
    <p:extLst>
      <p:ext uri="{BB962C8B-B14F-4D97-AF65-F5344CB8AC3E}">
        <p14:creationId xmlns:p14="http://schemas.microsoft.com/office/powerpoint/2010/main" val="14062693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38F63A3-93F4-516D-E036-FA00C502C486}"/>
              </a:ext>
            </a:extLst>
          </p:cNvPr>
          <p:cNvSpPr>
            <a:spLocks noGrp="1"/>
          </p:cNvSpPr>
          <p:nvPr>
            <p:ph idx="1"/>
          </p:nvPr>
        </p:nvSpPr>
        <p:spPr>
          <a:xfrm>
            <a:off x="5788726" y="341599"/>
            <a:ext cx="5493356" cy="5991966"/>
          </a:xfrm>
        </p:spPr>
        <p:txBody>
          <a:bodyPr>
            <a:normAutofit fontScale="92500" lnSpcReduction="10000"/>
          </a:bodyPr>
          <a:lstStyle/>
          <a:p>
            <a:pPr algn="l">
              <a:spcAft>
                <a:spcPts val="750"/>
              </a:spcAft>
              <a:buFont typeface="Arial" panose="020B0604020202020204" pitchFamily="34" charset="0"/>
              <a:buChar char="•"/>
            </a:pPr>
            <a:r>
              <a:rPr lang="es-MX" sz="1600" b="1" i="0" dirty="0">
                <a:solidFill>
                  <a:srgbClr val="1F1F1F"/>
                </a:solidFill>
                <a:effectLst/>
                <a:latin typeface="unset"/>
              </a:rPr>
              <a:t>Información (datos): </a:t>
            </a:r>
            <a:r>
              <a:rPr lang="es-MX" sz="1600" b="0" i="0" dirty="0">
                <a:solidFill>
                  <a:srgbClr val="1F1F1F"/>
                </a:solidFill>
                <a:effectLst/>
                <a:latin typeface="var(--cds-font-family-source-sans-pro)"/>
              </a:rPr>
              <a:t>Los datos están organizados y detallados en la visualización, por lo que esta visualización claramente se basa en muchos datos o información.</a:t>
            </a:r>
          </a:p>
          <a:p>
            <a:pPr algn="l">
              <a:spcAft>
                <a:spcPts val="750"/>
              </a:spcAft>
              <a:buFont typeface="Arial" panose="020B0604020202020204" pitchFamily="34" charset="0"/>
              <a:buChar char="•"/>
            </a:pPr>
            <a:r>
              <a:rPr lang="es-MX" sz="1600" b="1" i="0" dirty="0">
                <a:solidFill>
                  <a:srgbClr val="1F1F1F"/>
                </a:solidFill>
                <a:effectLst/>
                <a:latin typeface="unset"/>
              </a:rPr>
              <a:t>Historia (concepto): </a:t>
            </a:r>
            <a:r>
              <a:rPr lang="es-MX" sz="1600" b="0" i="0" dirty="0">
                <a:solidFill>
                  <a:srgbClr val="1F1F1F"/>
                </a:solidFill>
                <a:effectLst/>
                <a:latin typeface="var(--cds-font-family-source-sans-pro)"/>
              </a:rPr>
              <a:t>El concepto detrás de esta visualización de datos se indica con claridad en el título: Averiguar qué es lo que realmente extiende la esperanza de vida. Sin embargo, la visualización también usa los datos recopilados y presentados anteriormente para crear la receta definitiva para una vida larga, que es un final agradable para la historia general que se cuenta en esta visualización.</a:t>
            </a:r>
          </a:p>
          <a:p>
            <a:pPr algn="l">
              <a:spcAft>
                <a:spcPts val="750"/>
              </a:spcAft>
              <a:buFont typeface="Arial" panose="020B0604020202020204" pitchFamily="34" charset="0"/>
              <a:buChar char="•"/>
            </a:pPr>
            <a:r>
              <a:rPr lang="es-MX" sz="1600" b="1" i="0" dirty="0">
                <a:solidFill>
                  <a:srgbClr val="1F1F1F"/>
                </a:solidFill>
                <a:effectLst/>
                <a:latin typeface="unset"/>
              </a:rPr>
              <a:t>Objetivo (función): </a:t>
            </a:r>
            <a:r>
              <a:rPr lang="es-MX" sz="1600" b="0" i="0" dirty="0">
                <a:solidFill>
                  <a:srgbClr val="1F1F1F"/>
                </a:solidFill>
                <a:effectLst/>
                <a:latin typeface="var(--cds-font-family-source-sans-pro)"/>
              </a:rPr>
              <a:t>El objetivo de esta visualización de datos también queda bastante claro en el título: Es intentar averiguar qué puede extender la esperanza de vida de una persona, lo que podría ayudar a las personas a tomar mejores decisiones en su propia vida.</a:t>
            </a:r>
          </a:p>
          <a:p>
            <a:pPr algn="l">
              <a:spcAft>
                <a:spcPts val="750"/>
              </a:spcAft>
              <a:buFont typeface="Arial" panose="020B0604020202020204" pitchFamily="34" charset="0"/>
              <a:buChar char="•"/>
            </a:pPr>
            <a:r>
              <a:rPr lang="es-MX" sz="1600" b="1" i="0" dirty="0">
                <a:solidFill>
                  <a:srgbClr val="1F1F1F"/>
                </a:solidFill>
                <a:effectLst/>
                <a:latin typeface="unset"/>
              </a:rPr>
              <a:t>Formato visual (metáfora): </a:t>
            </a:r>
            <a:r>
              <a:rPr lang="es-MX" sz="1600" b="0" i="0" dirty="0">
                <a:solidFill>
                  <a:srgbClr val="1F1F1F"/>
                </a:solidFill>
                <a:effectLst/>
                <a:latin typeface="var(--cds-font-family-source-sans-pro)"/>
              </a:rPr>
              <a:t>La visualización de datos utiliza muchos componentes visuales para ayudar a estructurar la información. En primer lugar, se organizó la información como un gráfico de barras horizontales y tiene tanto los años perdidos como los años ganados como resultado de elecciones particulares. Esto hace que sea más fácil leer cada elección y el comentario. Además, te hace llevar la vista hacia abajo para que tengas que leer todos los elementos antes de llegar a la receta definitiva al final. Esta visualización de datos también usa el color para comunicar cuán sólida era la evidencia científica detrás de cada hallazgo, lo que hace que esta visualización de datos sea bella e informativa.</a:t>
            </a:r>
          </a:p>
          <a:p>
            <a:pPr marL="0" indent="0">
              <a:buNone/>
            </a:pPr>
            <a:endParaRPr lang="es-MX" sz="1600" dirty="0"/>
          </a:p>
        </p:txBody>
      </p:sp>
      <p:pic>
        <p:nvPicPr>
          <p:cNvPr id="2050" name="Picture 2" descr="Vertical bar chart titled “Live Long: What really extends a lifespan?” ">
            <a:extLst>
              <a:ext uri="{FF2B5EF4-FFF2-40B4-BE49-F238E27FC236}">
                <a16:creationId xmlns:a16="http://schemas.microsoft.com/office/drawing/2014/main" id="{1B6F80E4-778B-11CC-0957-F443FB9581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399" y="0"/>
            <a:ext cx="52403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409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7CF2862-A57D-BAC4-6E85-2886C9EE09CA}"/>
              </a:ext>
            </a:extLst>
          </p:cNvPr>
          <p:cNvSpPr>
            <a:spLocks noGrp="1"/>
          </p:cNvSpPr>
          <p:nvPr>
            <p:ph idx="1"/>
          </p:nvPr>
        </p:nvSpPr>
        <p:spPr>
          <a:xfrm>
            <a:off x="6306671" y="188258"/>
            <a:ext cx="5513293" cy="6414247"/>
          </a:xfrm>
        </p:spPr>
        <p:txBody>
          <a:bodyPr>
            <a:normAutofit fontScale="62500" lnSpcReduction="20000"/>
          </a:bodyPr>
          <a:lstStyle/>
          <a:p>
            <a:pPr marL="0" indent="0" algn="l">
              <a:buNone/>
            </a:pPr>
            <a:r>
              <a:rPr lang="es-MX" b="0" i="0" dirty="0">
                <a:solidFill>
                  <a:srgbClr val="1F1F1F"/>
                </a:solidFill>
                <a:effectLst/>
                <a:latin typeface="var(--cds-font-family-source-sans-pro)"/>
              </a:rPr>
              <a:t>Esta visualización compara la popularidad de diferentes razas de perro con un puntaje más objetivo de los datos. Analiza cómo usa los elementos de una visualización de datos exitosa:</a:t>
            </a:r>
          </a:p>
          <a:p>
            <a:pPr algn="l">
              <a:spcAft>
                <a:spcPts val="750"/>
              </a:spcAft>
              <a:buFont typeface="Arial" panose="020B0604020202020204" pitchFamily="34" charset="0"/>
              <a:buChar char="•"/>
            </a:pPr>
            <a:r>
              <a:rPr lang="es-MX" b="1" i="0" dirty="0">
                <a:solidFill>
                  <a:srgbClr val="1F1F1F"/>
                </a:solidFill>
                <a:effectLst/>
                <a:latin typeface="unset"/>
              </a:rPr>
              <a:t>Información (datos): </a:t>
            </a:r>
            <a:r>
              <a:rPr lang="es-MX" b="0" i="0" dirty="0">
                <a:solidFill>
                  <a:srgbClr val="1F1F1F"/>
                </a:solidFill>
                <a:effectLst/>
                <a:latin typeface="var(--cds-font-family-source-sans-pro)"/>
              </a:rPr>
              <a:t>Si miras los datos, puedes explorar las métricas que se ilustran en la visualización.</a:t>
            </a:r>
          </a:p>
          <a:p>
            <a:pPr algn="l">
              <a:spcAft>
                <a:spcPts val="750"/>
              </a:spcAft>
              <a:buFont typeface="Arial" panose="020B0604020202020204" pitchFamily="34" charset="0"/>
              <a:buChar char="•"/>
            </a:pPr>
            <a:r>
              <a:rPr lang="es-MX" b="1" i="0" dirty="0">
                <a:solidFill>
                  <a:srgbClr val="1F1F1F"/>
                </a:solidFill>
                <a:effectLst/>
                <a:latin typeface="unset"/>
              </a:rPr>
              <a:t>Historia (concepto): </a:t>
            </a:r>
            <a:r>
              <a:rPr lang="es-MX" b="0" i="0" dirty="0">
                <a:solidFill>
                  <a:srgbClr val="1F1F1F"/>
                </a:solidFill>
                <a:effectLst/>
                <a:latin typeface="var(--cds-font-family-source-sans-pro)"/>
              </a:rPr>
              <a:t>La visualización muestra qué perros están sobrevalorados, cuáles se ignoran correctamente, ¡y los verdaderos perros más solicitados! Y la visualización revela algunos tesoros pasados por alto que quizás no conocías anteriormente.</a:t>
            </a:r>
          </a:p>
          <a:p>
            <a:pPr algn="l">
              <a:spcAft>
                <a:spcPts val="750"/>
              </a:spcAft>
              <a:buFont typeface="Arial" panose="020B0604020202020204" pitchFamily="34" charset="0"/>
              <a:buChar char="•"/>
            </a:pPr>
            <a:r>
              <a:rPr lang="es-MX" b="1" i="0" dirty="0">
                <a:solidFill>
                  <a:srgbClr val="1F1F1F"/>
                </a:solidFill>
                <a:effectLst/>
                <a:latin typeface="unset"/>
              </a:rPr>
              <a:t>Objetivo (función): </a:t>
            </a:r>
            <a:r>
              <a:rPr lang="es-MX" b="0" i="0" dirty="0">
                <a:solidFill>
                  <a:srgbClr val="1F1F1F"/>
                </a:solidFill>
                <a:effectLst/>
                <a:latin typeface="var(--cds-font-family-source-sans-pro)"/>
              </a:rPr>
              <a:t>El interés de la visualización se centra en explorar la relación entre popularidad y las calificaciones objetivas de datos de diferentes razas de perros. Al comparar estos puntos de datos, puedes aprender más acerca de cómo se perciben las diferentes razas de perros.</a:t>
            </a:r>
          </a:p>
          <a:p>
            <a:pPr algn="l">
              <a:spcAft>
                <a:spcPts val="750"/>
              </a:spcAft>
              <a:buFont typeface="Arial" panose="020B0604020202020204" pitchFamily="34" charset="0"/>
              <a:buChar char="•"/>
            </a:pPr>
            <a:r>
              <a:rPr lang="es-MX" b="1" i="0" dirty="0">
                <a:solidFill>
                  <a:srgbClr val="1F1F1F"/>
                </a:solidFill>
                <a:effectLst/>
                <a:latin typeface="unset"/>
              </a:rPr>
              <a:t>Formato visual (metáfora): </a:t>
            </a:r>
            <a:r>
              <a:rPr lang="es-MX" b="0" i="0" dirty="0">
                <a:solidFill>
                  <a:srgbClr val="1F1F1F"/>
                </a:solidFill>
                <a:effectLst/>
                <a:latin typeface="var(--cds-font-family-source-sans-pro)"/>
              </a:rPr>
              <a:t>Además de la estructura de cuatro cuadrados concreta de esta visualización, otras señales visuales se usan para comunicar información sobre el conjunto de datos. La más evidente es que los puntos de datos están representados como símbolos de perros. Además, el tamaño del símbolo del perro y la dirección hacia la que apunta el símbolo del perro comunican otros detalles sobre los datos.</a:t>
            </a:r>
          </a:p>
          <a:p>
            <a:pPr marL="0" indent="0">
              <a:buNone/>
            </a:pPr>
            <a:endParaRPr lang="es-MX" dirty="0"/>
          </a:p>
        </p:txBody>
      </p:sp>
      <p:pic>
        <p:nvPicPr>
          <p:cNvPr id="3074" name="Picture 2" descr="Data visualization titled “Best in Show: The Ultimate Data Dog” with dog breeds measured by data score and popularity.">
            <a:extLst>
              <a:ext uri="{FF2B5EF4-FFF2-40B4-BE49-F238E27FC236}">
                <a16:creationId xmlns:a16="http://schemas.microsoft.com/office/drawing/2014/main" id="{4ED81A88-C57E-0D9C-3C76-0CC7D6BE5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54" y="681037"/>
            <a:ext cx="5947046" cy="4155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731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D49F9A9-FE14-C9D9-6B57-D7875E6B81F2}"/>
              </a:ext>
            </a:extLst>
          </p:cNvPr>
          <p:cNvSpPr>
            <a:spLocks noGrp="1"/>
          </p:cNvSpPr>
          <p:nvPr>
            <p:ph idx="1"/>
          </p:nvPr>
        </p:nvSpPr>
        <p:spPr>
          <a:xfrm>
            <a:off x="7409329" y="0"/>
            <a:ext cx="4782671" cy="6858000"/>
          </a:xfrm>
        </p:spPr>
        <p:txBody>
          <a:bodyPr>
            <a:noAutofit/>
          </a:bodyPr>
          <a:lstStyle/>
          <a:p>
            <a:pPr marL="0" indent="0" algn="l">
              <a:buNone/>
            </a:pPr>
            <a:r>
              <a:rPr lang="es-MX" sz="1400" b="0" i="0" dirty="0">
                <a:solidFill>
                  <a:srgbClr val="1F1F1F"/>
                </a:solidFill>
                <a:effectLst/>
                <a:latin typeface="var(--cds-font-family-source-sans-pro)"/>
              </a:rPr>
              <a:t>"Cuando los niveles del mar salen al ataque" demuestra cuánto se proyecta que aumentará el nivel del mar en el transcurso de 8,000 años. Las siluetas de diferentes ciudades con diferentes niveles del mar, que se elevan de derecha a izquierda, ayudan a tomar consciencia de cuánto del mundo será afectado a medida que el nivel del mar continúe subiendo. Así es como se evalúa esta visualización de datos usando los cuatro elementos de una visualización exitosa:</a:t>
            </a:r>
          </a:p>
          <a:p>
            <a:pPr algn="l">
              <a:spcAft>
                <a:spcPts val="750"/>
              </a:spcAft>
              <a:buFont typeface="Arial" panose="020B0604020202020204" pitchFamily="34" charset="0"/>
              <a:buChar char="•"/>
            </a:pPr>
            <a:r>
              <a:rPr lang="es-MX" sz="1400" b="1" i="0" dirty="0">
                <a:solidFill>
                  <a:srgbClr val="1F1F1F"/>
                </a:solidFill>
                <a:effectLst/>
                <a:latin typeface="unset"/>
              </a:rPr>
              <a:t>Información (datos): </a:t>
            </a:r>
            <a:r>
              <a:rPr lang="es-MX" sz="1400" b="0" i="0" dirty="0">
                <a:solidFill>
                  <a:srgbClr val="1F1F1F"/>
                </a:solidFill>
                <a:effectLst/>
                <a:latin typeface="var(--cds-font-family-source-sans-pro)"/>
              </a:rPr>
              <a:t>Esta visualización usa datos climáticos sobre el crecimiento del nivel del mar de diversas fuentes, entre ellas la NASA y el Grupo Intergubernamental de Expertos sobre el Cambio Climático (IPCC). Además de esos datos, también usa niveles del mar registrados en todo el mundo para ayudar a ilustrar cuánto afectará el mundo el aumento del nivel del mar.</a:t>
            </a:r>
          </a:p>
          <a:p>
            <a:pPr algn="l">
              <a:spcAft>
                <a:spcPts val="750"/>
              </a:spcAft>
              <a:buFont typeface="Arial" panose="020B0604020202020204" pitchFamily="34" charset="0"/>
              <a:buChar char="•"/>
            </a:pPr>
            <a:r>
              <a:rPr lang="es-MX" sz="1400" b="1" i="0" dirty="0">
                <a:solidFill>
                  <a:srgbClr val="1F1F1F"/>
                </a:solidFill>
                <a:effectLst/>
                <a:latin typeface="unset"/>
              </a:rPr>
              <a:t>Historia (concepto): </a:t>
            </a:r>
            <a:r>
              <a:rPr lang="es-MX" sz="1400" b="0" i="0" dirty="0">
                <a:solidFill>
                  <a:srgbClr val="1F1F1F"/>
                </a:solidFill>
                <a:effectLst/>
                <a:latin typeface="var(--cds-font-family-source-sans-pro)"/>
              </a:rPr>
              <a:t>La visualización cuenta una historia muy clara: En el trascurso de 8,000 años, gran parte del mundo que conocemos estará bajo el agua.</a:t>
            </a:r>
          </a:p>
          <a:p>
            <a:pPr algn="l">
              <a:spcAft>
                <a:spcPts val="750"/>
              </a:spcAft>
              <a:buFont typeface="Arial" panose="020B0604020202020204" pitchFamily="34" charset="0"/>
              <a:buChar char="•"/>
            </a:pPr>
            <a:r>
              <a:rPr lang="es-MX" sz="1400" b="1" i="0" dirty="0">
                <a:solidFill>
                  <a:srgbClr val="1F1F1F"/>
                </a:solidFill>
                <a:effectLst/>
                <a:latin typeface="unset"/>
              </a:rPr>
              <a:t>Objetivo (función): </a:t>
            </a:r>
            <a:r>
              <a:rPr lang="es-MX" sz="1400" b="0" i="0" dirty="0">
                <a:solidFill>
                  <a:srgbClr val="1F1F1F"/>
                </a:solidFill>
                <a:effectLst/>
                <a:latin typeface="var(--cds-font-family-source-sans-pro)"/>
              </a:rPr>
              <a:t>El objetivo de este proyecto es demostrar cuán pronto nos afectará a escala global el aumento del nivel del mar. Usando tanto datos como el formato visual, esta visualización hace que el aumento del nivel del mar se sienta más real para el público.</a:t>
            </a:r>
          </a:p>
          <a:p>
            <a:pPr algn="l">
              <a:spcAft>
                <a:spcPts val="750"/>
              </a:spcAft>
              <a:buFont typeface="Arial" panose="020B0604020202020204" pitchFamily="34" charset="0"/>
              <a:buChar char="•"/>
            </a:pPr>
            <a:r>
              <a:rPr lang="es-MX" sz="1400" b="1" i="0" dirty="0">
                <a:solidFill>
                  <a:srgbClr val="1F1F1F"/>
                </a:solidFill>
                <a:effectLst/>
                <a:latin typeface="unset"/>
              </a:rPr>
              <a:t>Formato visual (metáfora): </a:t>
            </a:r>
            <a:r>
              <a:rPr lang="es-MX" sz="1400" b="0" i="0" dirty="0">
                <a:solidFill>
                  <a:srgbClr val="1F1F1F"/>
                </a:solidFill>
                <a:effectLst/>
                <a:latin typeface="var(--cds-font-family-source-sans-pro)"/>
              </a:rPr>
              <a:t>Las siluetas de las ciudades en esta visualización son una manera hermosa de hacer entender el argumento de la visualización. Le da al público una metáfora de cómo el aumento del nivel del mar afectará al mundo a su alrededor de un modo que los números crudos solos no pueden hacerlo. Y para una perspectiva más global, la visualización también usa mapas dentro de recuadros.</a:t>
            </a:r>
          </a:p>
          <a:p>
            <a:pPr marL="0" indent="0">
              <a:buNone/>
            </a:pPr>
            <a:endParaRPr lang="es-MX" sz="1400" dirty="0"/>
          </a:p>
        </p:txBody>
      </p:sp>
      <p:pic>
        <p:nvPicPr>
          <p:cNvPr id="4098" name="Picture 2" descr="Visualization titled “When Sea Levels Attack!” ">
            <a:extLst>
              <a:ext uri="{FF2B5EF4-FFF2-40B4-BE49-F238E27FC236}">
                <a16:creationId xmlns:a16="http://schemas.microsoft.com/office/drawing/2014/main" id="{372BFE7B-D3CC-C445-661E-16799C91F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65126"/>
            <a:ext cx="7493680" cy="573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880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378D418-4734-ADE9-E596-D12AF0E653E4}"/>
              </a:ext>
            </a:extLst>
          </p:cNvPr>
          <p:cNvPicPr>
            <a:picLocks noChangeAspect="1"/>
          </p:cNvPicPr>
          <p:nvPr/>
        </p:nvPicPr>
        <p:blipFill>
          <a:blip r:embed="rId2"/>
          <a:stretch>
            <a:fillRect/>
          </a:stretch>
        </p:blipFill>
        <p:spPr>
          <a:xfrm>
            <a:off x="349380" y="465733"/>
            <a:ext cx="5976470" cy="1627634"/>
          </a:xfrm>
          <a:prstGeom prst="rect">
            <a:avLst/>
          </a:prstGeom>
        </p:spPr>
      </p:pic>
      <p:pic>
        <p:nvPicPr>
          <p:cNvPr id="7" name="Imagen 6">
            <a:extLst>
              <a:ext uri="{FF2B5EF4-FFF2-40B4-BE49-F238E27FC236}">
                <a16:creationId xmlns:a16="http://schemas.microsoft.com/office/drawing/2014/main" id="{0E59FAF8-8686-8E1C-2144-DD66019DB3E9}"/>
              </a:ext>
            </a:extLst>
          </p:cNvPr>
          <p:cNvPicPr>
            <a:picLocks noChangeAspect="1"/>
          </p:cNvPicPr>
          <p:nvPr/>
        </p:nvPicPr>
        <p:blipFill>
          <a:blip r:embed="rId3"/>
          <a:srcRect l="4302" t="13753" r="10369" b="14300"/>
          <a:stretch/>
        </p:blipFill>
        <p:spPr>
          <a:xfrm>
            <a:off x="242267" y="2638710"/>
            <a:ext cx="6375734" cy="3022502"/>
          </a:xfrm>
          <a:prstGeom prst="rect">
            <a:avLst/>
          </a:prstGeom>
        </p:spPr>
      </p:pic>
      <p:sp>
        <p:nvSpPr>
          <p:cNvPr id="8" name="CuadroTexto 7">
            <a:extLst>
              <a:ext uri="{FF2B5EF4-FFF2-40B4-BE49-F238E27FC236}">
                <a16:creationId xmlns:a16="http://schemas.microsoft.com/office/drawing/2014/main" id="{6FC35377-A2B7-73C9-C676-9B48889A9636}"/>
              </a:ext>
            </a:extLst>
          </p:cNvPr>
          <p:cNvSpPr txBox="1"/>
          <p:nvPr/>
        </p:nvSpPr>
        <p:spPr>
          <a:xfrm>
            <a:off x="3913094" y="3429001"/>
            <a:ext cx="5459506" cy="369332"/>
          </a:xfrm>
          <a:prstGeom prst="rect">
            <a:avLst/>
          </a:prstGeom>
          <a:noFill/>
        </p:spPr>
        <p:txBody>
          <a:bodyPr wrap="square" rtlCol="0">
            <a:spAutoFit/>
          </a:bodyPr>
          <a:lstStyle/>
          <a:p>
            <a:r>
              <a:rPr lang="es-MX" dirty="0" err="1"/>
              <a:t>Emotions</a:t>
            </a:r>
            <a:r>
              <a:rPr lang="es-MX" dirty="0"/>
              <a:t> and </a:t>
            </a:r>
            <a:r>
              <a:rPr lang="es-MX" dirty="0" err="1"/>
              <a:t>needs</a:t>
            </a:r>
            <a:r>
              <a:rPr lang="es-MX" dirty="0"/>
              <a:t> </a:t>
            </a:r>
            <a:r>
              <a:rPr lang="es-MX" dirty="0" err="1"/>
              <a:t>of</a:t>
            </a:r>
            <a:r>
              <a:rPr lang="es-MX" dirty="0"/>
              <a:t> </a:t>
            </a:r>
            <a:r>
              <a:rPr lang="es-MX" dirty="0" err="1"/>
              <a:t>the</a:t>
            </a:r>
            <a:r>
              <a:rPr lang="es-MX" dirty="0"/>
              <a:t> target </a:t>
            </a:r>
            <a:r>
              <a:rPr lang="es-MX" dirty="0" err="1"/>
              <a:t>audience</a:t>
            </a:r>
            <a:endParaRPr lang="es-MX" dirty="0"/>
          </a:p>
        </p:txBody>
      </p:sp>
      <p:sp>
        <p:nvSpPr>
          <p:cNvPr id="9" name="CuadroTexto 8">
            <a:extLst>
              <a:ext uri="{FF2B5EF4-FFF2-40B4-BE49-F238E27FC236}">
                <a16:creationId xmlns:a16="http://schemas.microsoft.com/office/drawing/2014/main" id="{B1566244-ED51-9945-D5FB-91F16B95F5E6}"/>
              </a:ext>
            </a:extLst>
          </p:cNvPr>
          <p:cNvSpPr txBox="1"/>
          <p:nvPr/>
        </p:nvSpPr>
        <p:spPr>
          <a:xfrm>
            <a:off x="3888248" y="3798333"/>
            <a:ext cx="5459506" cy="369332"/>
          </a:xfrm>
          <a:prstGeom prst="rect">
            <a:avLst/>
          </a:prstGeom>
          <a:noFill/>
        </p:spPr>
        <p:txBody>
          <a:bodyPr wrap="square" rtlCol="0">
            <a:spAutoFit/>
          </a:bodyPr>
          <a:lstStyle/>
          <a:p>
            <a:r>
              <a:rPr lang="es-MX" dirty="0" err="1"/>
              <a:t>Audience</a:t>
            </a:r>
            <a:r>
              <a:rPr lang="es-MX" dirty="0"/>
              <a:t> </a:t>
            </a:r>
            <a:r>
              <a:rPr lang="es-MX" dirty="0" err="1"/>
              <a:t>needs</a:t>
            </a:r>
            <a:r>
              <a:rPr lang="es-MX" dirty="0"/>
              <a:t>, </a:t>
            </a:r>
            <a:r>
              <a:rPr lang="es-MX" dirty="0" err="1"/>
              <a:t>problems</a:t>
            </a:r>
            <a:r>
              <a:rPr lang="es-MX" dirty="0"/>
              <a:t> and </a:t>
            </a:r>
            <a:r>
              <a:rPr lang="es-MX" dirty="0" err="1"/>
              <a:t>your</a:t>
            </a:r>
            <a:r>
              <a:rPr lang="es-MX" dirty="0"/>
              <a:t> </a:t>
            </a:r>
            <a:r>
              <a:rPr lang="es-MX" dirty="0" err="1"/>
              <a:t>insights</a:t>
            </a:r>
            <a:endParaRPr lang="es-MX" dirty="0"/>
          </a:p>
        </p:txBody>
      </p:sp>
      <p:sp>
        <p:nvSpPr>
          <p:cNvPr id="10" name="CuadroTexto 9">
            <a:extLst>
              <a:ext uri="{FF2B5EF4-FFF2-40B4-BE49-F238E27FC236}">
                <a16:creationId xmlns:a16="http://schemas.microsoft.com/office/drawing/2014/main" id="{83EF1185-8E48-CE18-5E22-87EDB386C1E6}"/>
              </a:ext>
            </a:extLst>
          </p:cNvPr>
          <p:cNvSpPr txBox="1"/>
          <p:nvPr/>
        </p:nvSpPr>
        <p:spPr>
          <a:xfrm>
            <a:off x="3888248" y="4360716"/>
            <a:ext cx="6375734" cy="369332"/>
          </a:xfrm>
          <a:prstGeom prst="rect">
            <a:avLst/>
          </a:prstGeom>
          <a:noFill/>
        </p:spPr>
        <p:txBody>
          <a:bodyPr wrap="square" rtlCol="0">
            <a:spAutoFit/>
          </a:bodyPr>
          <a:lstStyle/>
          <a:p>
            <a:r>
              <a:rPr lang="es-MX" dirty="0" err="1"/>
              <a:t>Generate</a:t>
            </a:r>
            <a:r>
              <a:rPr lang="es-MX" dirty="0"/>
              <a:t> data </a:t>
            </a:r>
            <a:r>
              <a:rPr lang="es-MX" dirty="0" err="1"/>
              <a:t>viz</a:t>
            </a:r>
            <a:r>
              <a:rPr lang="es-MX" dirty="0"/>
              <a:t> ideas, </a:t>
            </a:r>
            <a:r>
              <a:rPr lang="es-MX" dirty="0" err="1"/>
              <a:t>brainstorm</a:t>
            </a:r>
            <a:r>
              <a:rPr lang="es-MX" dirty="0"/>
              <a:t> </a:t>
            </a:r>
            <a:r>
              <a:rPr lang="es-MX" dirty="0" err="1"/>
              <a:t>potential</a:t>
            </a:r>
            <a:r>
              <a:rPr lang="es-MX" dirty="0"/>
              <a:t> </a:t>
            </a:r>
            <a:r>
              <a:rPr lang="es-MX" dirty="0" err="1"/>
              <a:t>solutions</a:t>
            </a:r>
            <a:endParaRPr lang="es-MX" dirty="0"/>
          </a:p>
        </p:txBody>
      </p:sp>
    </p:spTree>
    <p:extLst>
      <p:ext uri="{BB962C8B-B14F-4D97-AF65-F5344CB8AC3E}">
        <p14:creationId xmlns:p14="http://schemas.microsoft.com/office/powerpoint/2010/main" val="33047075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64F8614-DA70-D182-5941-6D0DC08EDD8A}"/>
              </a:ext>
            </a:extLst>
          </p:cNvPr>
          <p:cNvSpPr>
            <a:spLocks noGrp="1"/>
          </p:cNvSpPr>
          <p:nvPr>
            <p:ph idx="1"/>
          </p:nvPr>
        </p:nvSpPr>
        <p:spPr>
          <a:xfrm>
            <a:off x="273423" y="295835"/>
            <a:ext cx="11250705" cy="5854234"/>
          </a:xfrm>
        </p:spPr>
        <p:txBody>
          <a:bodyPr>
            <a:normAutofit/>
          </a:bodyPr>
          <a:lstStyle/>
          <a:p>
            <a:pPr marL="0" indent="0">
              <a:buNone/>
            </a:pPr>
            <a:r>
              <a:rPr lang="es-MX" sz="2400" b="1" i="0" dirty="0">
                <a:effectLst/>
              </a:rPr>
              <a:t>La metodología </a:t>
            </a:r>
            <a:r>
              <a:rPr lang="es-MX" sz="2400" b="1" i="0" dirty="0" err="1">
                <a:effectLst/>
              </a:rPr>
              <a:t>Design</a:t>
            </a:r>
            <a:r>
              <a:rPr lang="es-MX" sz="2400" b="1" i="0" dirty="0">
                <a:effectLst/>
              </a:rPr>
              <a:t> </a:t>
            </a:r>
            <a:r>
              <a:rPr lang="es-MX" sz="2400" b="1" i="0" dirty="0" err="1">
                <a:effectLst/>
              </a:rPr>
              <a:t>Thinking</a:t>
            </a:r>
            <a:r>
              <a:rPr lang="es-MX" sz="2400" b="1" i="0" dirty="0">
                <a:effectLst/>
              </a:rPr>
              <a:t> para la mejora de la visualización</a:t>
            </a:r>
          </a:p>
          <a:p>
            <a:pPr marL="0" indent="0" algn="l">
              <a:buNone/>
            </a:pPr>
            <a:r>
              <a:rPr lang="es-MX" sz="2400" dirty="0">
                <a:solidFill>
                  <a:srgbClr val="1F1F1F"/>
                </a:solidFill>
                <a:latin typeface="var(--cds-font-family-source-sans-pro)"/>
              </a:rPr>
              <a:t>I</a:t>
            </a:r>
            <a:r>
              <a:rPr lang="es-MX" sz="2400" b="0" i="0" dirty="0">
                <a:solidFill>
                  <a:srgbClr val="1F1F1F"/>
                </a:solidFill>
                <a:effectLst/>
                <a:latin typeface="var(--cds-font-family-source-sans-pro)"/>
              </a:rPr>
              <a:t>nvolucra cinco fases:</a:t>
            </a:r>
          </a:p>
          <a:p>
            <a:pPr algn="l">
              <a:spcAft>
                <a:spcPts val="750"/>
              </a:spcAft>
              <a:buFont typeface="+mj-lt"/>
              <a:buAutoNum type="arabicPeriod"/>
            </a:pPr>
            <a:r>
              <a:rPr lang="es-MX" sz="2400" b="1" i="0" dirty="0">
                <a:solidFill>
                  <a:srgbClr val="1F1F1F"/>
                </a:solidFill>
                <a:effectLst/>
                <a:latin typeface="unset"/>
              </a:rPr>
              <a:t>Empatizar: </a:t>
            </a:r>
            <a:r>
              <a:rPr lang="es-MX" sz="2400" b="0" i="0" dirty="0">
                <a:solidFill>
                  <a:srgbClr val="1F1F1F"/>
                </a:solidFill>
                <a:effectLst/>
                <a:latin typeface="var(--cds-font-family-source-sans-pro)"/>
              </a:rPr>
              <a:t>Pensar en las emociones y necesidades del público objetivo para la visualización de datos</a:t>
            </a:r>
          </a:p>
          <a:p>
            <a:pPr algn="l">
              <a:spcAft>
                <a:spcPts val="750"/>
              </a:spcAft>
              <a:buFont typeface="+mj-lt"/>
              <a:buAutoNum type="arabicPeriod"/>
            </a:pPr>
            <a:r>
              <a:rPr lang="es-MX" sz="2400" b="1" i="0" dirty="0">
                <a:solidFill>
                  <a:srgbClr val="1F1F1F"/>
                </a:solidFill>
                <a:effectLst/>
                <a:latin typeface="unset"/>
              </a:rPr>
              <a:t>Definir: </a:t>
            </a:r>
            <a:r>
              <a:rPr lang="es-MX" sz="2400" b="0" i="0" dirty="0">
                <a:solidFill>
                  <a:srgbClr val="1F1F1F"/>
                </a:solidFill>
                <a:effectLst/>
                <a:latin typeface="var(--cds-font-family-source-sans-pro)"/>
              </a:rPr>
              <a:t>Determinar con exactitud qué necesita tu público de los datos</a:t>
            </a:r>
          </a:p>
          <a:p>
            <a:pPr algn="l">
              <a:spcAft>
                <a:spcPts val="750"/>
              </a:spcAft>
              <a:buFont typeface="+mj-lt"/>
              <a:buAutoNum type="arabicPeriod"/>
            </a:pPr>
            <a:r>
              <a:rPr lang="es-MX" sz="2400" b="1" i="0" dirty="0">
                <a:solidFill>
                  <a:srgbClr val="1F1F1F"/>
                </a:solidFill>
                <a:effectLst/>
                <a:latin typeface="unset"/>
              </a:rPr>
              <a:t>Idear: </a:t>
            </a:r>
            <a:r>
              <a:rPr lang="es-MX" sz="2400" b="0" i="0" dirty="0">
                <a:solidFill>
                  <a:srgbClr val="1F1F1F"/>
                </a:solidFill>
                <a:effectLst/>
                <a:latin typeface="var(--cds-font-family-source-sans-pro)"/>
              </a:rPr>
              <a:t>Generar ideas para la visualización de datos</a:t>
            </a:r>
          </a:p>
          <a:p>
            <a:pPr algn="l">
              <a:spcAft>
                <a:spcPts val="750"/>
              </a:spcAft>
              <a:buFont typeface="+mj-lt"/>
              <a:buAutoNum type="arabicPeriod"/>
            </a:pPr>
            <a:r>
              <a:rPr lang="es-MX" sz="2400" b="1" i="0" dirty="0">
                <a:solidFill>
                  <a:srgbClr val="1F1F1F"/>
                </a:solidFill>
                <a:effectLst/>
                <a:latin typeface="unset"/>
              </a:rPr>
              <a:t>Crear un prototipo: </a:t>
            </a:r>
            <a:r>
              <a:rPr lang="es-MX" sz="2400" b="0" i="0" dirty="0">
                <a:solidFill>
                  <a:srgbClr val="1F1F1F"/>
                </a:solidFill>
                <a:effectLst/>
                <a:latin typeface="var(--cds-font-family-source-sans-pro)"/>
              </a:rPr>
              <a:t>Armar visualizaciones para realizar pruebas y recibir comentarios</a:t>
            </a:r>
          </a:p>
          <a:p>
            <a:pPr algn="l">
              <a:spcAft>
                <a:spcPts val="750"/>
              </a:spcAft>
              <a:buFont typeface="+mj-lt"/>
              <a:buAutoNum type="arabicPeriod"/>
            </a:pPr>
            <a:r>
              <a:rPr lang="es-MX" sz="2400" b="1" i="0" dirty="0">
                <a:solidFill>
                  <a:srgbClr val="1F1F1F"/>
                </a:solidFill>
                <a:effectLst/>
                <a:latin typeface="unset"/>
              </a:rPr>
              <a:t>Probar: </a:t>
            </a:r>
            <a:r>
              <a:rPr lang="es-MX" sz="2400" b="0" i="0" dirty="0">
                <a:solidFill>
                  <a:srgbClr val="1F1F1F"/>
                </a:solidFill>
                <a:effectLst/>
                <a:latin typeface="var(--cds-font-family-source-sans-pro)"/>
              </a:rPr>
              <a:t>Mostrar prototipos de visualizaciones a personas antes de que las vean los interesados</a:t>
            </a:r>
          </a:p>
          <a:p>
            <a:pPr marL="0" indent="0" algn="l">
              <a:buNone/>
            </a:pPr>
            <a:r>
              <a:rPr lang="es-MX" sz="2400" b="0" i="0" dirty="0">
                <a:solidFill>
                  <a:srgbClr val="1F1F1F"/>
                </a:solidFill>
                <a:effectLst/>
                <a:latin typeface="var(--cds-font-family-source-sans-pro)"/>
              </a:rPr>
              <a:t>A medida que los paneles interactivos se hacen más populares para la visualización de datos, se ha hecho mayor hincapié en la eficiencia y la facilidad de uso. </a:t>
            </a:r>
            <a:r>
              <a:rPr lang="es-MX" sz="2400" b="0" i="0" dirty="0">
                <a:solidFill>
                  <a:srgbClr val="1F1F1F"/>
                </a:solidFill>
                <a:effectLst/>
                <a:latin typeface="Source Sans Pro" panose="020B0503030403020204" pitchFamily="34" charset="0"/>
              </a:rPr>
              <a:t>puedes usar la </a:t>
            </a:r>
            <a:r>
              <a:rPr lang="es-MX" sz="2400" b="0" i="0" dirty="0" err="1">
                <a:solidFill>
                  <a:srgbClr val="1F1F1F"/>
                </a:solidFill>
                <a:effectLst/>
                <a:latin typeface="Source Sans Pro" panose="020B0503030403020204" pitchFamily="34" charset="0"/>
              </a:rPr>
              <a:t>metodología</a:t>
            </a:r>
            <a:r>
              <a:rPr lang="es-MX" sz="2400" b="0" i="1" dirty="0" err="1">
                <a:solidFill>
                  <a:srgbClr val="1F1F1F"/>
                </a:solidFill>
                <a:effectLst/>
                <a:latin typeface="Source Sans Pro" panose="020B0503030403020204" pitchFamily="34" charset="0"/>
              </a:rPr>
              <a:t>Design</a:t>
            </a:r>
            <a:r>
              <a:rPr lang="es-MX" sz="2400" b="0" i="1" dirty="0">
                <a:solidFill>
                  <a:srgbClr val="1F1F1F"/>
                </a:solidFill>
                <a:effectLst/>
                <a:latin typeface="Source Sans Pro" panose="020B0503030403020204" pitchFamily="34" charset="0"/>
              </a:rPr>
              <a:t> </a:t>
            </a:r>
            <a:r>
              <a:rPr lang="es-MX" sz="2400" b="0" i="1" dirty="0" err="1">
                <a:solidFill>
                  <a:srgbClr val="1F1F1F"/>
                </a:solidFill>
                <a:effectLst/>
                <a:latin typeface="Source Sans Pro" panose="020B0503030403020204" pitchFamily="34" charset="0"/>
              </a:rPr>
              <a:t>Thinking</a:t>
            </a:r>
            <a:r>
              <a:rPr lang="es-MX" sz="2400" b="0" i="0" dirty="0" err="1">
                <a:solidFill>
                  <a:srgbClr val="1F1F1F"/>
                </a:solidFill>
                <a:effectLst/>
                <a:latin typeface="Source Sans Pro" panose="020B0503030403020204" pitchFamily="34" charset="0"/>
              </a:rPr>
              <a:t>para</a:t>
            </a:r>
            <a:r>
              <a:rPr lang="es-MX" sz="2400" b="0" i="0" dirty="0">
                <a:solidFill>
                  <a:srgbClr val="1F1F1F"/>
                </a:solidFill>
                <a:effectLst/>
                <a:latin typeface="Source Sans Pro" panose="020B0503030403020204" pitchFamily="34" charset="0"/>
              </a:rPr>
              <a:t> sugerir maneras en que los desarrolladores pueden mejorar las visualizaciones de datos y los paneles.</a:t>
            </a:r>
          </a:p>
          <a:p>
            <a:pPr marL="0" indent="0" algn="l">
              <a:buNone/>
            </a:pPr>
            <a:endParaRPr lang="es-MX" sz="2400" b="0" i="0" dirty="0">
              <a:solidFill>
                <a:srgbClr val="1F1F1F"/>
              </a:solidFill>
              <a:effectLst/>
              <a:latin typeface="var(--cds-font-family-source-sans-pro)"/>
            </a:endParaRPr>
          </a:p>
          <a:p>
            <a:pPr algn="l"/>
            <a:endParaRPr lang="es-MX" sz="2400" b="0" i="0" dirty="0">
              <a:solidFill>
                <a:srgbClr val="1F1F1F"/>
              </a:solidFill>
              <a:effectLst/>
              <a:latin typeface="var(--cds-font-family-source-sans-pro)"/>
            </a:endParaRPr>
          </a:p>
          <a:p>
            <a:pPr marL="0" indent="0">
              <a:buNone/>
            </a:pPr>
            <a:endParaRPr lang="es-MX" sz="2400" b="1" i="0" dirty="0">
              <a:effectLst/>
            </a:endParaRPr>
          </a:p>
          <a:p>
            <a:endParaRPr lang="es-MX" sz="2400" dirty="0"/>
          </a:p>
        </p:txBody>
      </p:sp>
    </p:spTree>
    <p:extLst>
      <p:ext uri="{BB962C8B-B14F-4D97-AF65-F5344CB8AC3E}">
        <p14:creationId xmlns:p14="http://schemas.microsoft.com/office/powerpoint/2010/main" val="33490161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44A4556-05AA-9FBE-248D-A8858E1D8E1D}"/>
              </a:ext>
            </a:extLst>
          </p:cNvPr>
          <p:cNvSpPr>
            <a:spLocks noGrp="1"/>
          </p:cNvSpPr>
          <p:nvPr>
            <p:ph idx="1"/>
          </p:nvPr>
        </p:nvSpPr>
        <p:spPr>
          <a:xfrm>
            <a:off x="354106" y="440577"/>
            <a:ext cx="5611979" cy="5892987"/>
          </a:xfrm>
        </p:spPr>
        <p:txBody>
          <a:bodyPr>
            <a:normAutofit fontScale="70000" lnSpcReduction="20000"/>
          </a:bodyPr>
          <a:lstStyle/>
          <a:p>
            <a:pPr marL="0" indent="0" algn="just">
              <a:buNone/>
            </a:pPr>
            <a:r>
              <a:rPr lang="es-MX" b="1" i="0" dirty="0">
                <a:solidFill>
                  <a:srgbClr val="1F1F1F"/>
                </a:solidFill>
                <a:effectLst/>
                <a:latin typeface="unset"/>
              </a:rPr>
              <a:t>Ejemplo: Un panel de banca online</a:t>
            </a:r>
            <a:endParaRPr lang="es-MX" b="1" i="0" dirty="0">
              <a:solidFill>
                <a:srgbClr val="1F1F1F"/>
              </a:solidFill>
              <a:effectLst/>
              <a:latin typeface="var(--cds-font-family-source-sans-pro)"/>
            </a:endParaRPr>
          </a:p>
          <a:p>
            <a:pPr marL="0" indent="0" algn="just">
              <a:buNone/>
            </a:pPr>
            <a:r>
              <a:rPr lang="es-MX" b="0" i="0" dirty="0">
                <a:solidFill>
                  <a:srgbClr val="1F1F1F"/>
                </a:solidFill>
                <a:effectLst/>
                <a:latin typeface="var(--cds-font-family-source-sans-pro)"/>
              </a:rPr>
              <a:t>Supón que eres un analista en un banco que acaba de lanzar un nuevo panel en su aplicación de banca en línea. Esta sección describe cómo podrías explorar este panel como haría un nuevo usuario, analizar las necesidades del usuario y pensar en ideas para mejorar la visualización de datos en el panel. El panel en la aplicación bancaria tiene los siguientes elementos de visualización de datos:</a:t>
            </a:r>
          </a:p>
          <a:p>
            <a:pPr algn="just">
              <a:spcAft>
                <a:spcPts val="750"/>
              </a:spcAft>
              <a:buFont typeface="Arial" panose="020B0604020202020204" pitchFamily="34" charset="0"/>
              <a:buChar char="•"/>
            </a:pPr>
            <a:r>
              <a:rPr lang="es-MX" b="0" i="0" dirty="0">
                <a:solidFill>
                  <a:srgbClr val="1F1F1F"/>
                </a:solidFill>
                <a:effectLst/>
                <a:latin typeface="var(--cds-font-family-source-sans-pro)"/>
              </a:rPr>
              <a:t>Los gastos mensuales se muestran como un gráfico de anillos que reflejan diferentes categorías como servicios públicos, vivienda, transporte, educación y víveres.</a:t>
            </a:r>
          </a:p>
          <a:p>
            <a:pPr algn="just">
              <a:spcAft>
                <a:spcPts val="750"/>
              </a:spcAft>
              <a:buFont typeface="Arial" panose="020B0604020202020204" pitchFamily="34" charset="0"/>
              <a:buChar char="•"/>
            </a:pPr>
            <a:r>
              <a:rPr lang="es-MX" b="0" i="0" dirty="0">
                <a:solidFill>
                  <a:srgbClr val="1F1F1F"/>
                </a:solidFill>
                <a:effectLst/>
                <a:latin typeface="var(--cds-font-family-source-sans-pro)"/>
              </a:rPr>
              <a:t>Cuando los clientes fijan un presupuesto para una categoría, el gráfico de anillos muestra porciones llenas y vacías en la misma vista.</a:t>
            </a:r>
          </a:p>
          <a:p>
            <a:pPr algn="just">
              <a:spcAft>
                <a:spcPts val="750"/>
              </a:spcAft>
              <a:buFont typeface="Arial" panose="020B0604020202020204" pitchFamily="34" charset="0"/>
              <a:buChar char="•"/>
            </a:pPr>
            <a:r>
              <a:rPr lang="es-MX" b="0" i="0" dirty="0">
                <a:solidFill>
                  <a:srgbClr val="1F1F1F"/>
                </a:solidFill>
                <a:effectLst/>
                <a:latin typeface="var(--cds-font-family-source-sans-pro)"/>
              </a:rPr>
              <a:t>Los clientes también pueden fijar un límite general de gastos y el panel asignará automáticamente las cifras presupuestadas (zonas vacías del gráfico de anillos) a cada categoría según tendencias pasadas de gastos.</a:t>
            </a:r>
          </a:p>
          <a:p>
            <a:pPr algn="just"/>
            <a:endParaRPr lang="es-MX" dirty="0"/>
          </a:p>
        </p:txBody>
      </p:sp>
      <p:pic>
        <p:nvPicPr>
          <p:cNvPr id="5122" name="Picture 2" descr="This illustration shows a dashboard for online banking that has a donut chart to track spending versus budget.">
            <a:extLst>
              <a:ext uri="{FF2B5EF4-FFF2-40B4-BE49-F238E27FC236}">
                <a16:creationId xmlns:a16="http://schemas.microsoft.com/office/drawing/2014/main" id="{8500E5A3-A7F8-3190-E9D3-0D88BCF61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72453"/>
            <a:ext cx="5929424" cy="391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5384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A32231D-FD8C-814E-6321-A400715FF867}"/>
              </a:ext>
            </a:extLst>
          </p:cNvPr>
          <p:cNvSpPr>
            <a:spLocks noGrp="1"/>
          </p:cNvSpPr>
          <p:nvPr>
            <p:ph idx="1"/>
          </p:nvPr>
        </p:nvSpPr>
        <p:spPr>
          <a:xfrm>
            <a:off x="300318" y="211977"/>
            <a:ext cx="11533094" cy="6377081"/>
          </a:xfrm>
        </p:spPr>
        <p:txBody>
          <a:bodyPr>
            <a:normAutofit fontScale="62500" lnSpcReduction="20000"/>
          </a:bodyPr>
          <a:lstStyle/>
          <a:p>
            <a:pPr marL="0" indent="0" algn="l">
              <a:buNone/>
            </a:pPr>
            <a:r>
              <a:rPr lang="es-MX" b="1" i="0" dirty="0">
                <a:solidFill>
                  <a:srgbClr val="1F1F1F"/>
                </a:solidFill>
                <a:effectLst/>
                <a:latin typeface="unset"/>
              </a:rPr>
              <a:t>Empatizar</a:t>
            </a:r>
            <a:endParaRPr lang="es-MX" b="1" i="0" dirty="0">
              <a:solidFill>
                <a:srgbClr val="1F1F1F"/>
              </a:solidFill>
              <a:effectLst/>
              <a:latin typeface="var(--cds-font-family-source-sans-pro)"/>
            </a:endParaRPr>
          </a:p>
          <a:p>
            <a:pPr marL="0" indent="0" algn="l">
              <a:buNone/>
            </a:pPr>
            <a:r>
              <a:rPr lang="es-MX" b="0" i="0" dirty="0">
                <a:solidFill>
                  <a:srgbClr val="1F1F1F"/>
                </a:solidFill>
                <a:effectLst/>
                <a:latin typeface="var(--cds-font-family-source-sans-pro)"/>
              </a:rPr>
              <a:t>Primero, empatiza poniéndote en los zapatos de un cliente que tiene una cuenta corriente en el banco.</a:t>
            </a:r>
          </a:p>
          <a:p>
            <a:pPr marL="0" indent="0" algn="l">
              <a:spcAft>
                <a:spcPts val="750"/>
              </a:spcAft>
              <a:buNone/>
            </a:pPr>
            <a:r>
              <a:rPr lang="es-MX" b="0" i="0" dirty="0">
                <a:solidFill>
                  <a:srgbClr val="1F1F1F"/>
                </a:solidFill>
                <a:effectLst/>
                <a:latin typeface="var(--cds-font-family-source-sans-pro)"/>
              </a:rPr>
              <a:t>¿Los colores y las etiquetas tienen sentido en la visualización? ¿Cuán fácil es fijar o modificar un presupuesto?. Cuando haces clic en una categoría de gastos en el gráfico de anillos, ¿se muestran las transacciones en la categoría? ¿Cuál es el principal propósito de la visualización de datos? Si respondiste que era ayudar a los clientes a no salirse del presupuesto, ¡tenías razón! Ahorrar dinero fue una de las principales necesidades de los clientes para el panel.</a:t>
            </a:r>
          </a:p>
          <a:p>
            <a:pPr algn="l"/>
            <a:r>
              <a:rPr lang="es-MX" b="1" i="0" dirty="0">
                <a:solidFill>
                  <a:srgbClr val="1F1F1F"/>
                </a:solidFill>
                <a:effectLst/>
                <a:latin typeface="unset"/>
              </a:rPr>
              <a:t>Definir</a:t>
            </a:r>
            <a:endParaRPr lang="es-MX" b="1" i="0" dirty="0">
              <a:solidFill>
                <a:srgbClr val="1F1F1F"/>
              </a:solidFill>
              <a:effectLst/>
              <a:latin typeface="var(--cds-font-family-source-sans-pro)"/>
            </a:endParaRPr>
          </a:p>
          <a:p>
            <a:pPr marL="0" indent="0" algn="l">
              <a:buNone/>
            </a:pPr>
            <a:r>
              <a:rPr lang="es-MX" b="0" i="0" dirty="0">
                <a:solidFill>
                  <a:srgbClr val="1F1F1F"/>
                </a:solidFill>
                <a:effectLst/>
                <a:latin typeface="var(--cds-font-family-source-sans-pro)"/>
              </a:rPr>
              <a:t>Ahora imagina que estás ayudando a los diseñadores del panel a definir otras cosas que los clientes podrían querer lograr además de ahorrar dinero.</a:t>
            </a:r>
          </a:p>
          <a:p>
            <a:pPr marL="0" indent="0" algn="l">
              <a:buNone/>
            </a:pPr>
            <a:r>
              <a:rPr lang="es-MX" b="0" i="0" dirty="0">
                <a:solidFill>
                  <a:srgbClr val="1F1F1F"/>
                </a:solidFill>
                <a:effectLst/>
                <a:latin typeface="var(--cds-font-family-source-sans-pro)"/>
              </a:rPr>
              <a:t>¿Qué otras visualizaciones de datos se podrían necesitar? Rastrear los ingresos (además de los gastos). Rastrear otros gastos que no se ajusten perfectamente a las categorías fijadas (esto a veces se llama </a:t>
            </a:r>
            <a:r>
              <a:rPr lang="es-MX" b="1" i="0" dirty="0">
                <a:solidFill>
                  <a:srgbClr val="1F1F1F"/>
                </a:solidFill>
                <a:effectLst/>
                <a:latin typeface="unset"/>
              </a:rPr>
              <a:t>gastos discrecionales</a:t>
            </a:r>
            <a:r>
              <a:rPr lang="es-MX" b="0" i="0" dirty="0">
                <a:solidFill>
                  <a:srgbClr val="1F1F1F"/>
                </a:solidFill>
                <a:effectLst/>
                <a:latin typeface="var(--cds-font-family-source-sans-pro)"/>
              </a:rPr>
              <a:t>). Pagar las deudas. ¿Se te ocurre algo más?</a:t>
            </a:r>
          </a:p>
          <a:p>
            <a:pPr algn="l"/>
            <a:r>
              <a:rPr lang="es-MX" b="1" i="0" dirty="0">
                <a:solidFill>
                  <a:srgbClr val="1F1F1F"/>
                </a:solidFill>
                <a:effectLst/>
                <a:latin typeface="unset"/>
              </a:rPr>
              <a:t>Idear</a:t>
            </a:r>
            <a:endParaRPr lang="es-MX" b="1" i="0" dirty="0">
              <a:solidFill>
                <a:srgbClr val="1F1F1F"/>
              </a:solidFill>
              <a:effectLst/>
              <a:latin typeface="var(--cds-font-family-source-sans-pro)"/>
            </a:endParaRPr>
          </a:p>
          <a:p>
            <a:pPr marL="0" indent="0" algn="l">
              <a:buNone/>
            </a:pPr>
            <a:r>
              <a:rPr lang="es-MX" b="0" i="0" dirty="0">
                <a:solidFill>
                  <a:srgbClr val="1F1F1F"/>
                </a:solidFill>
                <a:effectLst/>
                <a:latin typeface="var(--cds-font-family-source-sans-pro)"/>
              </a:rPr>
              <a:t>Luego, idea funciones adicionales para el panel y compártelas con el equipo de desarrollo de software.</a:t>
            </a:r>
          </a:p>
          <a:p>
            <a:pPr marL="0" indent="0" algn="l">
              <a:spcAft>
                <a:spcPts val="750"/>
              </a:spcAft>
              <a:buNone/>
            </a:pPr>
            <a:r>
              <a:rPr lang="es-MX" b="0" i="0" dirty="0">
                <a:solidFill>
                  <a:srgbClr val="1F1F1F"/>
                </a:solidFill>
                <a:effectLst/>
                <a:latin typeface="var(--cds-font-family-source-sans-pro)"/>
              </a:rPr>
              <a:t>¿Qué nuevas visualizaciones de datos ayudarían a los clientes?¿Recomendarías gráficos de barras o gráficos de líneas además del gráfico de anillos estándar?¿Recomendarías permitirles a los usuarios crear sus propias categorías personalizadas?¿Se te ocurre algo más?</a:t>
            </a:r>
          </a:p>
          <a:p>
            <a:pPr algn="l"/>
            <a:r>
              <a:rPr lang="es-MX" b="1" i="0" dirty="0">
                <a:solidFill>
                  <a:srgbClr val="1F1F1F"/>
                </a:solidFill>
                <a:effectLst/>
                <a:latin typeface="unset"/>
              </a:rPr>
              <a:t>Crear un prototipo</a:t>
            </a:r>
            <a:endParaRPr lang="es-MX" b="1" i="0" dirty="0">
              <a:solidFill>
                <a:srgbClr val="1F1F1F"/>
              </a:solidFill>
              <a:effectLst/>
              <a:latin typeface="var(--cds-font-family-source-sans-pro)"/>
            </a:endParaRPr>
          </a:p>
          <a:p>
            <a:pPr marL="0" indent="0" algn="l">
              <a:buNone/>
            </a:pPr>
            <a:r>
              <a:rPr lang="es-MX" b="0" i="0" dirty="0">
                <a:solidFill>
                  <a:srgbClr val="1F1F1F"/>
                </a:solidFill>
                <a:effectLst/>
                <a:latin typeface="var(--cds-font-family-source-sans-pro)"/>
              </a:rPr>
              <a:t>Por último, los desarrolladores pueden hacer un prototipo de la próxima versión del panel con nuevas y mejoradas actualizaciones de datos.</a:t>
            </a:r>
          </a:p>
          <a:p>
            <a:pPr algn="l"/>
            <a:r>
              <a:rPr lang="es-MX" b="1" i="0" dirty="0">
                <a:solidFill>
                  <a:srgbClr val="1F1F1F"/>
                </a:solidFill>
                <a:effectLst/>
                <a:latin typeface="unset"/>
              </a:rPr>
              <a:t>Probar</a:t>
            </a:r>
            <a:endParaRPr lang="es-MX" b="1" i="0" dirty="0">
              <a:solidFill>
                <a:srgbClr val="1F1F1F"/>
              </a:solidFill>
              <a:effectLst/>
              <a:latin typeface="var(--cds-font-family-source-sans-pro)"/>
            </a:endParaRPr>
          </a:p>
          <a:p>
            <a:pPr marL="0" indent="0" algn="l">
              <a:buNone/>
            </a:pPr>
            <a:r>
              <a:rPr lang="es-MX" b="0" i="0" dirty="0">
                <a:solidFill>
                  <a:srgbClr val="1F1F1F"/>
                </a:solidFill>
                <a:effectLst/>
                <a:latin typeface="var(--cds-font-family-source-sans-pro)"/>
              </a:rPr>
              <a:t>Los desarrolladores pueden cerrar el ciclo haciendo que tú (y otros) prueben el prototipo antes de que se envíe a los interesados para que lo revisen y aprueben.</a:t>
            </a:r>
          </a:p>
          <a:p>
            <a:pPr marL="0" indent="0">
              <a:buNone/>
            </a:pPr>
            <a:endParaRPr lang="es-MX" dirty="0"/>
          </a:p>
        </p:txBody>
      </p:sp>
    </p:spTree>
    <p:extLst>
      <p:ext uri="{BB962C8B-B14F-4D97-AF65-F5344CB8AC3E}">
        <p14:creationId xmlns:p14="http://schemas.microsoft.com/office/powerpoint/2010/main" val="1033412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702EE5D-3CA1-D87A-4008-98380AAFA610}"/>
              </a:ext>
            </a:extLst>
          </p:cNvPr>
          <p:cNvSpPr>
            <a:spLocks noGrp="1"/>
          </p:cNvSpPr>
          <p:nvPr>
            <p:ph idx="1"/>
          </p:nvPr>
        </p:nvSpPr>
        <p:spPr>
          <a:xfrm>
            <a:off x="838200" y="1072590"/>
            <a:ext cx="10515600" cy="4351338"/>
          </a:xfrm>
        </p:spPr>
        <p:txBody>
          <a:bodyPr>
            <a:normAutofit fontScale="77500" lnSpcReduction="20000"/>
          </a:bodyPr>
          <a:lstStyle/>
          <a:p>
            <a:pPr marL="0" indent="0" algn="l">
              <a:buNone/>
            </a:pPr>
            <a:r>
              <a:rPr lang="es-MX" b="1" i="0" dirty="0">
                <a:solidFill>
                  <a:srgbClr val="1F1F1F"/>
                </a:solidFill>
                <a:effectLst/>
                <a:latin typeface="unset"/>
              </a:rPr>
              <a:t>Conclusiones clave</a:t>
            </a:r>
          </a:p>
          <a:p>
            <a:pPr marL="0" indent="0" algn="l">
              <a:buNone/>
            </a:pPr>
            <a:endParaRPr lang="es-MX" b="1" i="0" dirty="0">
              <a:solidFill>
                <a:srgbClr val="1F1F1F"/>
              </a:solidFill>
              <a:effectLst/>
              <a:latin typeface="var(--cds-font-family-source-sans-pro)"/>
            </a:endParaRPr>
          </a:p>
          <a:p>
            <a:pPr algn="l"/>
            <a:r>
              <a:rPr lang="es-MX" b="0" i="0" dirty="0">
                <a:solidFill>
                  <a:srgbClr val="1F1F1F"/>
                </a:solidFill>
                <a:effectLst/>
                <a:latin typeface="var(--cds-font-family-source-sans-pro)"/>
              </a:rPr>
              <a:t>El ejemplo de la metodología </a:t>
            </a:r>
            <a:r>
              <a:rPr lang="es-MX" b="0" i="1" dirty="0" err="1">
                <a:solidFill>
                  <a:srgbClr val="1F1F1F"/>
                </a:solidFill>
                <a:effectLst/>
                <a:latin typeface="var(--cds-font-family-source-sans-pro)"/>
              </a:rPr>
              <a:t>Design</a:t>
            </a:r>
            <a:r>
              <a:rPr lang="es-MX" b="0" i="1" dirty="0">
                <a:solidFill>
                  <a:srgbClr val="1F1F1F"/>
                </a:solidFill>
                <a:effectLst/>
                <a:latin typeface="var(--cds-font-family-source-sans-pro)"/>
              </a:rPr>
              <a:t> </a:t>
            </a:r>
            <a:r>
              <a:rPr lang="es-MX" b="0" i="1" dirty="0" err="1">
                <a:solidFill>
                  <a:srgbClr val="1F1F1F"/>
                </a:solidFill>
                <a:effectLst/>
                <a:latin typeface="var(--cds-font-family-source-sans-pro)"/>
              </a:rPr>
              <a:t>Thinking</a:t>
            </a:r>
            <a:r>
              <a:rPr lang="es-MX" b="0" i="1" dirty="0">
                <a:solidFill>
                  <a:srgbClr val="1F1F1F"/>
                </a:solidFill>
                <a:effectLst/>
                <a:latin typeface="var(--cds-font-family-source-sans-pro)"/>
              </a:rPr>
              <a:t> </a:t>
            </a:r>
            <a:r>
              <a:rPr lang="es-MX" b="0" i="0" dirty="0">
                <a:solidFill>
                  <a:srgbClr val="1F1F1F"/>
                </a:solidFill>
                <a:effectLst/>
                <a:latin typeface="var(--cds-font-family-source-sans-pro)"/>
              </a:rPr>
              <a:t>demostró cuán importante es:</a:t>
            </a:r>
          </a:p>
          <a:p>
            <a:pPr algn="l">
              <a:spcAft>
                <a:spcPts val="750"/>
              </a:spcAft>
              <a:buFont typeface="Arial" panose="020B0604020202020204" pitchFamily="34" charset="0"/>
              <a:buChar char="•"/>
            </a:pPr>
            <a:r>
              <a:rPr lang="es-MX" b="0" i="0" dirty="0">
                <a:solidFill>
                  <a:srgbClr val="1F1F1F"/>
                </a:solidFill>
                <a:effectLst/>
                <a:latin typeface="var(--cds-font-family-source-sans-pro)"/>
              </a:rPr>
              <a:t>Comprender las necesidades de los usuarios</a:t>
            </a:r>
          </a:p>
          <a:p>
            <a:pPr algn="l">
              <a:spcAft>
                <a:spcPts val="750"/>
              </a:spcAft>
              <a:buFont typeface="Arial" panose="020B0604020202020204" pitchFamily="34" charset="0"/>
              <a:buChar char="•"/>
            </a:pPr>
            <a:r>
              <a:rPr lang="es-MX" b="0" i="0" dirty="0">
                <a:solidFill>
                  <a:srgbClr val="1F1F1F"/>
                </a:solidFill>
                <a:effectLst/>
                <a:latin typeface="var(--cds-font-family-source-sans-pro)"/>
              </a:rPr>
              <a:t>Generar nuevas ideas para la visualización de datos</a:t>
            </a:r>
          </a:p>
          <a:p>
            <a:pPr algn="l">
              <a:spcAft>
                <a:spcPts val="750"/>
              </a:spcAft>
              <a:buFont typeface="Arial" panose="020B0604020202020204" pitchFamily="34" charset="0"/>
              <a:buChar char="•"/>
            </a:pPr>
            <a:r>
              <a:rPr lang="es-MX" b="0" i="0" dirty="0">
                <a:solidFill>
                  <a:srgbClr val="1F1F1F"/>
                </a:solidFill>
                <a:effectLst/>
                <a:latin typeface="var(--cds-font-family-source-sans-pro)"/>
              </a:rPr>
              <a:t>Realizar mejoras incrementales a las visualizaciones de datos a lo largo del tiempo</a:t>
            </a:r>
          </a:p>
          <a:p>
            <a:pPr marL="0" indent="0" algn="l">
              <a:buNone/>
            </a:pPr>
            <a:r>
              <a:rPr lang="es-MX" b="0" i="0" dirty="0">
                <a:solidFill>
                  <a:srgbClr val="1F1F1F"/>
                </a:solidFill>
                <a:effectLst/>
                <a:latin typeface="var(--cds-font-family-source-sans-pro)"/>
              </a:rPr>
              <a:t>Puedes consultar los siguientes artículos para obtener más información sobre la metodología </a:t>
            </a:r>
            <a:r>
              <a:rPr lang="es-MX" b="0" i="0" dirty="0" err="1">
                <a:solidFill>
                  <a:srgbClr val="1F1F1F"/>
                </a:solidFill>
                <a:effectLst/>
                <a:latin typeface="var(--cds-font-family-source-sans-pro)"/>
              </a:rPr>
              <a:t>D</a:t>
            </a:r>
            <a:r>
              <a:rPr lang="es-MX" b="0" i="1" dirty="0" err="1">
                <a:solidFill>
                  <a:srgbClr val="1F1F1F"/>
                </a:solidFill>
                <a:effectLst/>
                <a:latin typeface="var(--cds-font-family-source-sans-pro)"/>
              </a:rPr>
              <a:t>esign</a:t>
            </a:r>
            <a:r>
              <a:rPr lang="es-MX" b="0" i="1" dirty="0">
                <a:solidFill>
                  <a:srgbClr val="1F1F1F"/>
                </a:solidFill>
                <a:effectLst/>
                <a:latin typeface="var(--cds-font-family-source-sans-pro)"/>
              </a:rPr>
              <a:t> </a:t>
            </a:r>
            <a:r>
              <a:rPr lang="es-MX" b="0" i="1" dirty="0" err="1">
                <a:solidFill>
                  <a:srgbClr val="1F1F1F"/>
                </a:solidFill>
                <a:effectLst/>
                <a:latin typeface="var(--cds-font-family-source-sans-pro)"/>
              </a:rPr>
              <a:t>Thinking</a:t>
            </a:r>
            <a:r>
              <a:rPr lang="es-MX" b="0" i="0" dirty="0">
                <a:solidFill>
                  <a:srgbClr val="1F1F1F"/>
                </a:solidFill>
                <a:effectLst/>
                <a:latin typeface="var(--cds-font-family-source-sans-pro)"/>
              </a:rPr>
              <a:t>:</a:t>
            </a:r>
          </a:p>
          <a:p>
            <a:pPr algn="l">
              <a:spcAft>
                <a:spcPts val="750"/>
              </a:spcAft>
              <a:buFont typeface="Arial" panose="020B0604020202020204" pitchFamily="34" charset="0"/>
              <a:buChar char="•"/>
            </a:pPr>
            <a:r>
              <a:rPr lang="es-MX" b="0" i="0" u="sng" dirty="0">
                <a:solidFill>
                  <a:srgbClr val="1F1F1F"/>
                </a:solidFill>
                <a:effectLst/>
                <a:latin typeface="var(--cds-font-family-source-sans-pro)"/>
                <a:hlinkClick r:id="rId2"/>
              </a:rPr>
              <a:t>Tres aspectos críticos de la metodología </a:t>
            </a:r>
            <a:r>
              <a:rPr lang="es-MX" b="0" i="1" u="sng" dirty="0" err="1">
                <a:solidFill>
                  <a:srgbClr val="1F1F1F"/>
                </a:solidFill>
                <a:effectLst/>
                <a:latin typeface="var(--cds-font-family-source-sans-pro)"/>
                <a:hlinkClick r:id="rId2"/>
              </a:rPr>
              <a:t>Design</a:t>
            </a:r>
            <a:r>
              <a:rPr lang="es-MX" b="0" i="1" u="sng" dirty="0">
                <a:solidFill>
                  <a:srgbClr val="1F1F1F"/>
                </a:solidFill>
                <a:effectLst/>
                <a:latin typeface="var(--cds-font-family-source-sans-pro)"/>
                <a:hlinkClick r:id="rId2"/>
              </a:rPr>
              <a:t> </a:t>
            </a:r>
            <a:r>
              <a:rPr lang="es-MX" b="0" i="1" u="sng" dirty="0" err="1">
                <a:solidFill>
                  <a:srgbClr val="1F1F1F"/>
                </a:solidFill>
                <a:effectLst/>
                <a:latin typeface="var(--cds-font-family-source-sans-pro)"/>
                <a:hlinkClick r:id="rId2"/>
              </a:rPr>
              <a:t>Thinking</a:t>
            </a:r>
            <a:r>
              <a:rPr lang="es-MX" b="0" i="1" u="sng" dirty="0">
                <a:solidFill>
                  <a:srgbClr val="1F1F1F"/>
                </a:solidFill>
                <a:effectLst/>
                <a:latin typeface="var(--cds-font-family-source-sans-pro)"/>
                <a:hlinkClick r:id="rId2"/>
              </a:rPr>
              <a:t> </a:t>
            </a:r>
            <a:r>
              <a:rPr lang="es-MX" b="0" i="0" u="sng" dirty="0">
                <a:solidFill>
                  <a:srgbClr val="1F1F1F"/>
                </a:solidFill>
                <a:effectLst/>
                <a:latin typeface="var(--cds-font-family-source-sans-pro)"/>
                <a:hlinkClick r:id="rId2"/>
              </a:rPr>
              <a:t>para soluciones de macrodatos</a:t>
            </a:r>
            <a:endParaRPr lang="es-MX" b="0" i="0" dirty="0">
              <a:solidFill>
                <a:srgbClr val="1F1F1F"/>
              </a:solidFill>
              <a:effectLst/>
              <a:latin typeface="var(--cds-font-family-source-sans-pro)"/>
            </a:endParaRPr>
          </a:p>
          <a:p>
            <a:pPr algn="l">
              <a:spcAft>
                <a:spcPts val="750"/>
              </a:spcAft>
              <a:buFont typeface="Arial" panose="020B0604020202020204" pitchFamily="34" charset="0"/>
              <a:buChar char="•"/>
            </a:pPr>
            <a:r>
              <a:rPr lang="es-MX" b="0" i="0" u="sng" dirty="0">
                <a:solidFill>
                  <a:srgbClr val="1F1F1F"/>
                </a:solidFill>
                <a:effectLst/>
                <a:latin typeface="var(--cds-font-family-source-sans-pro)"/>
                <a:hlinkClick r:id="rId3"/>
              </a:rPr>
              <a:t>Datos y </a:t>
            </a:r>
            <a:r>
              <a:rPr lang="es-MX" b="0" i="1" u="sng" dirty="0" err="1">
                <a:solidFill>
                  <a:srgbClr val="1F1F1F"/>
                </a:solidFill>
                <a:effectLst/>
                <a:latin typeface="var(--cds-font-family-source-sans-pro)"/>
                <a:hlinkClick r:id="rId3"/>
              </a:rPr>
              <a:t>Design</a:t>
            </a:r>
            <a:r>
              <a:rPr lang="es-MX" b="0" i="1" u="sng" dirty="0">
                <a:solidFill>
                  <a:srgbClr val="1F1F1F"/>
                </a:solidFill>
                <a:effectLst/>
                <a:latin typeface="var(--cds-font-family-source-sans-pro)"/>
                <a:hlinkClick r:id="rId3"/>
              </a:rPr>
              <a:t> </a:t>
            </a:r>
            <a:r>
              <a:rPr lang="es-MX" b="0" i="1" u="sng" dirty="0" err="1">
                <a:solidFill>
                  <a:srgbClr val="1F1F1F"/>
                </a:solidFill>
                <a:effectLst/>
                <a:latin typeface="var(--cds-font-family-source-sans-pro)"/>
                <a:hlinkClick r:id="rId3"/>
              </a:rPr>
              <a:t>Thinking</a:t>
            </a:r>
            <a:r>
              <a:rPr lang="es-MX" b="0" i="0" u="sng" dirty="0">
                <a:solidFill>
                  <a:srgbClr val="1F1F1F"/>
                </a:solidFill>
                <a:effectLst/>
                <a:latin typeface="var(--cds-font-family-source-sans-pro)"/>
                <a:hlinkClick r:id="rId3"/>
              </a:rPr>
              <a:t>: ¿Por qué usar datos en el proceso de diseño?</a:t>
            </a:r>
            <a:endParaRPr lang="es-MX" b="0" i="0" dirty="0">
              <a:solidFill>
                <a:srgbClr val="1F1F1F"/>
              </a:solidFill>
              <a:effectLst/>
              <a:latin typeface="var(--cds-font-family-source-sans-pro)"/>
            </a:endParaRPr>
          </a:p>
          <a:p>
            <a:endParaRPr lang="es-MX" dirty="0"/>
          </a:p>
        </p:txBody>
      </p:sp>
    </p:spTree>
    <p:extLst>
      <p:ext uri="{BB962C8B-B14F-4D97-AF65-F5344CB8AC3E}">
        <p14:creationId xmlns:p14="http://schemas.microsoft.com/office/powerpoint/2010/main" val="1339770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5164393-4A9F-1826-162E-8814CCCB1473}"/>
              </a:ext>
            </a:extLst>
          </p:cNvPr>
          <p:cNvSpPr>
            <a:spLocks noGrp="1"/>
          </p:cNvSpPr>
          <p:nvPr>
            <p:ph idx="1"/>
          </p:nvPr>
        </p:nvSpPr>
        <p:spPr>
          <a:xfrm>
            <a:off x="461681" y="373343"/>
            <a:ext cx="11210365" cy="6067798"/>
          </a:xfrm>
        </p:spPr>
        <p:txBody>
          <a:bodyPr>
            <a:normAutofit fontScale="70000" lnSpcReduction="20000"/>
          </a:bodyPr>
          <a:lstStyle/>
          <a:p>
            <a:pPr algn="just"/>
            <a:r>
              <a:rPr lang="es-MX" b="1" i="0" dirty="0">
                <a:solidFill>
                  <a:srgbClr val="1F1F1F"/>
                </a:solidFill>
                <a:effectLst/>
                <a:latin typeface="unset"/>
              </a:rPr>
              <a:t>Contenido del curso</a:t>
            </a:r>
            <a:endParaRPr lang="es-MX" b="1" i="0" dirty="0">
              <a:solidFill>
                <a:srgbClr val="1F1F1F"/>
              </a:solidFill>
              <a:effectLst/>
              <a:latin typeface="var(--cds-font-family-source-sans-pro)"/>
            </a:endParaRPr>
          </a:p>
          <a:p>
            <a:pPr marL="0" indent="0" algn="just">
              <a:buNone/>
            </a:pPr>
            <a:r>
              <a:rPr lang="es-MX" b="0" i="0" dirty="0">
                <a:solidFill>
                  <a:srgbClr val="1F1F1F"/>
                </a:solidFill>
                <a:effectLst/>
                <a:latin typeface="var(--cds-font-family-source-sans-pro)"/>
              </a:rPr>
              <a:t>Curso 6: Comparte datos a través del arte de la visualización</a:t>
            </a:r>
          </a:p>
          <a:p>
            <a:pPr algn="just">
              <a:buFont typeface="+mj-lt"/>
              <a:buAutoNum type="arabicPeriod"/>
            </a:pPr>
            <a:r>
              <a:rPr lang="es-MX" b="1" i="0" dirty="0">
                <a:solidFill>
                  <a:srgbClr val="1F1F1F"/>
                </a:solidFill>
                <a:effectLst/>
                <a:latin typeface="unset"/>
              </a:rPr>
              <a:t>Visualización de datos: </a:t>
            </a:r>
            <a:r>
              <a:rPr lang="es-MX" b="0" i="0" dirty="0">
                <a:solidFill>
                  <a:srgbClr val="1F1F1F"/>
                </a:solidFill>
                <a:effectLst/>
                <a:latin typeface="var(--cds-font-family-source-sans-pro)"/>
              </a:rPr>
              <a:t>La visualización de datos en muchos sentidos es la culminación del proceso de análisis de datos. En esta parte del curso, se te presentarán los conceptos involucrados en la visualización de datos. Aprenderás sobre </a:t>
            </a:r>
            <a:r>
              <a:rPr lang="es-MX" b="0" i="0" dirty="0">
                <a:solidFill>
                  <a:schemeClr val="accent4">
                    <a:lumMod val="60000"/>
                    <a:lumOff val="40000"/>
                  </a:schemeClr>
                </a:solidFill>
                <a:effectLst/>
                <a:latin typeface="var(--cds-font-family-source-sans-pro)"/>
              </a:rPr>
              <a:t>accesibilidad, la metodología </a:t>
            </a:r>
            <a:r>
              <a:rPr lang="es-MX" b="0" i="1" dirty="0" err="1">
                <a:solidFill>
                  <a:schemeClr val="accent4">
                    <a:lumMod val="60000"/>
                    <a:lumOff val="40000"/>
                  </a:schemeClr>
                </a:solidFill>
                <a:effectLst/>
                <a:latin typeface="var(--cds-font-family-source-sans-pro)"/>
              </a:rPr>
              <a:t>Design</a:t>
            </a:r>
            <a:r>
              <a:rPr lang="es-MX" b="0" i="1" dirty="0">
                <a:solidFill>
                  <a:schemeClr val="accent4">
                    <a:lumMod val="60000"/>
                    <a:lumOff val="40000"/>
                  </a:schemeClr>
                </a:solidFill>
                <a:effectLst/>
                <a:latin typeface="var(--cds-font-family-source-sans-pro)"/>
              </a:rPr>
              <a:t> </a:t>
            </a:r>
            <a:r>
              <a:rPr lang="es-MX" b="0" i="1" dirty="0" err="1">
                <a:solidFill>
                  <a:schemeClr val="accent4">
                    <a:lumMod val="60000"/>
                    <a:lumOff val="40000"/>
                  </a:schemeClr>
                </a:solidFill>
                <a:effectLst/>
                <a:latin typeface="var(--cds-font-family-source-sans-pro)"/>
              </a:rPr>
              <a:t>Thinking</a:t>
            </a:r>
            <a:r>
              <a:rPr lang="es-MX" b="0" i="0" dirty="0">
                <a:solidFill>
                  <a:schemeClr val="accent4">
                    <a:lumMod val="60000"/>
                    <a:lumOff val="40000"/>
                  </a:schemeClr>
                </a:solidFill>
                <a:effectLst/>
                <a:latin typeface="var(--cds-font-family-source-sans-pro)"/>
              </a:rPr>
              <a:t> </a:t>
            </a:r>
            <a:r>
              <a:rPr lang="es-MX" b="0" i="0" dirty="0">
                <a:solidFill>
                  <a:srgbClr val="1F1F1F"/>
                </a:solidFill>
                <a:effectLst/>
                <a:latin typeface="var(--cds-font-family-source-sans-pro)"/>
              </a:rPr>
              <a:t>y otros factores que tienen un rol en la visualización de los datos de tu análisis.</a:t>
            </a:r>
          </a:p>
          <a:p>
            <a:pPr algn="just">
              <a:buFont typeface="+mj-lt"/>
              <a:buAutoNum type="arabicPeriod"/>
            </a:pPr>
            <a:r>
              <a:rPr lang="es-MX" b="1" i="0" dirty="0">
                <a:solidFill>
                  <a:srgbClr val="1F1F1F"/>
                </a:solidFill>
                <a:effectLst/>
                <a:latin typeface="unset"/>
              </a:rPr>
              <a:t>Visualizaciones de datos con </a:t>
            </a:r>
            <a:r>
              <a:rPr lang="es-MX" b="1" i="0" dirty="0" err="1">
                <a:solidFill>
                  <a:schemeClr val="accent4">
                    <a:lumMod val="60000"/>
                    <a:lumOff val="40000"/>
                  </a:schemeClr>
                </a:solidFill>
                <a:effectLst/>
                <a:latin typeface="unset"/>
              </a:rPr>
              <a:t>Tableau</a:t>
            </a:r>
            <a:r>
              <a:rPr lang="es-MX" b="1" i="0" dirty="0">
                <a:solidFill>
                  <a:srgbClr val="1F1F1F"/>
                </a:solidFill>
                <a:effectLst/>
                <a:latin typeface="unset"/>
              </a:rPr>
              <a:t>: </a:t>
            </a:r>
            <a:r>
              <a:rPr lang="es-MX" b="0" i="0" dirty="0" err="1">
                <a:solidFill>
                  <a:srgbClr val="1F1F1F"/>
                </a:solidFill>
                <a:effectLst/>
                <a:latin typeface="var(--cds-font-family-source-sans-pro)"/>
              </a:rPr>
              <a:t>Tableau</a:t>
            </a:r>
            <a:r>
              <a:rPr lang="es-MX" b="0" i="0" dirty="0">
                <a:solidFill>
                  <a:srgbClr val="1F1F1F"/>
                </a:solidFill>
                <a:effectLst/>
                <a:latin typeface="var(--cds-font-family-source-sans-pro)"/>
              </a:rPr>
              <a:t> es una herramienta que puede ayudar a los analistas a crear visualizaciones de datos eficaces. En esta parte del curso, aprenderás todo lo que hay que saber acerca de </a:t>
            </a:r>
            <a:r>
              <a:rPr lang="es-MX" b="0" i="0" dirty="0" err="1">
                <a:solidFill>
                  <a:srgbClr val="1F1F1F"/>
                </a:solidFill>
                <a:effectLst/>
                <a:latin typeface="var(--cds-font-family-source-sans-pro)"/>
              </a:rPr>
              <a:t>Tableau</a:t>
            </a:r>
            <a:r>
              <a:rPr lang="es-MX" b="0" i="0" dirty="0">
                <a:solidFill>
                  <a:srgbClr val="1F1F1F"/>
                </a:solidFill>
                <a:effectLst/>
                <a:latin typeface="var(--cds-font-family-source-sans-pro)"/>
              </a:rPr>
              <a:t> y sus usos. Además, explorarás la importancia de la creatividad y la claridad al visualizar tus conclusiones correctamente.</a:t>
            </a:r>
          </a:p>
          <a:p>
            <a:pPr algn="just">
              <a:buFont typeface="+mj-lt"/>
              <a:buAutoNum type="arabicPeriod"/>
            </a:pPr>
            <a:r>
              <a:rPr lang="es-MX" b="1" i="0" dirty="0">
                <a:solidFill>
                  <a:srgbClr val="1F1F1F"/>
                </a:solidFill>
                <a:effectLst/>
                <a:latin typeface="unset"/>
              </a:rPr>
              <a:t>Historias acerca de tus datos: </a:t>
            </a:r>
            <a:r>
              <a:rPr lang="es-MX" b="0" i="0" dirty="0">
                <a:solidFill>
                  <a:srgbClr val="1F1F1F"/>
                </a:solidFill>
                <a:effectLst/>
                <a:latin typeface="var(--cds-font-family-source-sans-pro)"/>
              </a:rPr>
              <a:t>Conectar tu objetivo con tus datos mediante conclusiones es un elemento esencial para la buena narración de datos. En esta parte del curso, aprenderás sobre</a:t>
            </a:r>
            <a:r>
              <a:rPr lang="es-MX" b="0" i="0" dirty="0">
                <a:solidFill>
                  <a:schemeClr val="accent4">
                    <a:lumMod val="60000"/>
                    <a:lumOff val="40000"/>
                  </a:schemeClr>
                </a:solidFill>
                <a:effectLst/>
                <a:latin typeface="var(--cds-font-family-source-sans-pro)"/>
              </a:rPr>
              <a:t> historias basadas en datos y sus atributos.</a:t>
            </a:r>
            <a:r>
              <a:rPr lang="es-MX" b="0" i="0" dirty="0">
                <a:solidFill>
                  <a:srgbClr val="1F1F1F"/>
                </a:solidFill>
                <a:effectLst/>
                <a:latin typeface="var(--cds-font-family-source-sans-pro)"/>
              </a:rPr>
              <a:t> Además, lograrás comprender cómo usar </a:t>
            </a:r>
            <a:r>
              <a:rPr lang="es-MX" b="0" i="0" dirty="0" err="1">
                <a:solidFill>
                  <a:srgbClr val="1F1F1F"/>
                </a:solidFill>
                <a:effectLst/>
                <a:latin typeface="var(--cds-font-family-source-sans-pro)"/>
              </a:rPr>
              <a:t>Tableau</a:t>
            </a:r>
            <a:r>
              <a:rPr lang="es-MX" b="0" i="0" dirty="0">
                <a:solidFill>
                  <a:srgbClr val="1F1F1F"/>
                </a:solidFill>
                <a:effectLst/>
                <a:latin typeface="var(--cds-font-family-source-sans-pro)"/>
              </a:rPr>
              <a:t> para crear paneles y filtros de paneles.</a:t>
            </a:r>
          </a:p>
          <a:p>
            <a:pPr algn="just">
              <a:buFont typeface="+mj-lt"/>
              <a:buAutoNum type="arabicPeriod"/>
            </a:pPr>
            <a:r>
              <a:rPr lang="es-MX" b="1" i="0" dirty="0">
                <a:solidFill>
                  <a:srgbClr val="1F1F1F"/>
                </a:solidFill>
                <a:effectLst/>
                <a:latin typeface="unset"/>
              </a:rPr>
              <a:t>Desarrollo de presentaciones y presentaciones de diapositivas: </a:t>
            </a:r>
            <a:r>
              <a:rPr lang="es-MX" b="0" i="0" dirty="0">
                <a:solidFill>
                  <a:srgbClr val="1F1F1F"/>
                </a:solidFill>
                <a:effectLst/>
                <a:latin typeface="var(--cds-font-family-source-sans-pro)"/>
              </a:rPr>
              <a:t>En esta parte del curso, descubrirás cómo realizar una presentación eficaz sobre tu análisis de datos. Analizarás todos los aspectos de tu análisis al crear una presentación y aprenderás a usar múltiples fuentes de datos en las visualizaciones de datos que compartirás. Asimismo, aprenderás a anticipar potenciales limitaciones y preguntas que podrían surgir y cómo brindar respuestas útiles a los interesados.</a:t>
            </a:r>
          </a:p>
          <a:p>
            <a:pPr algn="just">
              <a:buFont typeface="+mj-lt"/>
              <a:buAutoNum type="arabicPeriod"/>
            </a:pPr>
            <a:r>
              <a:rPr lang="es-MX" b="1" i="0" dirty="0">
                <a:solidFill>
                  <a:srgbClr val="1F1F1F"/>
                </a:solidFill>
                <a:effectLst/>
                <a:latin typeface="unset"/>
              </a:rPr>
              <a:t>Desafío del curso: </a:t>
            </a:r>
            <a:r>
              <a:rPr lang="es-MX" b="0" i="0" dirty="0">
                <a:solidFill>
                  <a:srgbClr val="1F1F1F"/>
                </a:solidFill>
                <a:effectLst/>
                <a:latin typeface="var(--cds-font-family-source-sans-pro)"/>
              </a:rPr>
              <a:t>Al final de este curso, podrás poner en práctica todo lo que has aprendido con el Desafío del curso. En el Desafío del curso se te harán preguntas sobre los principios clave que aprendiste y luego tendrás la oportunidad de aplicar esos principios en dos escenarios.</a:t>
            </a:r>
          </a:p>
          <a:p>
            <a:pPr marL="0" indent="0" algn="just">
              <a:buNone/>
            </a:pPr>
            <a:endParaRPr lang="es-MX" dirty="0"/>
          </a:p>
        </p:txBody>
      </p:sp>
    </p:spTree>
    <p:extLst>
      <p:ext uri="{BB962C8B-B14F-4D97-AF65-F5344CB8AC3E}">
        <p14:creationId xmlns:p14="http://schemas.microsoft.com/office/powerpoint/2010/main" val="682254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74C89EB-574A-8226-8D18-378DA5A244AE}"/>
              </a:ext>
            </a:extLst>
          </p:cNvPr>
          <p:cNvPicPr>
            <a:picLocks noChangeAspect="1"/>
          </p:cNvPicPr>
          <p:nvPr/>
        </p:nvPicPr>
        <p:blipFill>
          <a:blip r:embed="rId2"/>
          <a:stretch>
            <a:fillRect/>
          </a:stretch>
        </p:blipFill>
        <p:spPr>
          <a:xfrm>
            <a:off x="353103" y="728554"/>
            <a:ext cx="2581635" cy="3781953"/>
          </a:xfrm>
          <a:prstGeom prst="rect">
            <a:avLst/>
          </a:prstGeom>
        </p:spPr>
      </p:pic>
      <p:pic>
        <p:nvPicPr>
          <p:cNvPr id="8" name="Imagen 7">
            <a:extLst>
              <a:ext uri="{FF2B5EF4-FFF2-40B4-BE49-F238E27FC236}">
                <a16:creationId xmlns:a16="http://schemas.microsoft.com/office/drawing/2014/main" id="{DC0A3786-BC20-872F-15A3-9674083EBA5D}"/>
              </a:ext>
            </a:extLst>
          </p:cNvPr>
          <p:cNvPicPr>
            <a:picLocks noChangeAspect="1"/>
          </p:cNvPicPr>
          <p:nvPr/>
        </p:nvPicPr>
        <p:blipFill>
          <a:blip r:embed="rId3"/>
          <a:stretch>
            <a:fillRect/>
          </a:stretch>
        </p:blipFill>
        <p:spPr>
          <a:xfrm>
            <a:off x="3607905" y="458449"/>
            <a:ext cx="4976190" cy="1489903"/>
          </a:xfrm>
          <a:prstGeom prst="rect">
            <a:avLst/>
          </a:prstGeom>
        </p:spPr>
      </p:pic>
      <p:pic>
        <p:nvPicPr>
          <p:cNvPr id="10" name="Imagen 9">
            <a:extLst>
              <a:ext uri="{FF2B5EF4-FFF2-40B4-BE49-F238E27FC236}">
                <a16:creationId xmlns:a16="http://schemas.microsoft.com/office/drawing/2014/main" id="{5B89A3F1-87CB-66A6-5626-58C824A38AB5}"/>
              </a:ext>
            </a:extLst>
          </p:cNvPr>
          <p:cNvPicPr>
            <a:picLocks noChangeAspect="1"/>
          </p:cNvPicPr>
          <p:nvPr/>
        </p:nvPicPr>
        <p:blipFill>
          <a:blip r:embed="rId4"/>
          <a:stretch>
            <a:fillRect/>
          </a:stretch>
        </p:blipFill>
        <p:spPr>
          <a:xfrm>
            <a:off x="6550702" y="3684645"/>
            <a:ext cx="5641298" cy="3171681"/>
          </a:xfrm>
          <a:prstGeom prst="rect">
            <a:avLst/>
          </a:prstGeom>
        </p:spPr>
      </p:pic>
      <p:sp>
        <p:nvSpPr>
          <p:cNvPr id="11" name="CuadroTexto 10">
            <a:extLst>
              <a:ext uri="{FF2B5EF4-FFF2-40B4-BE49-F238E27FC236}">
                <a16:creationId xmlns:a16="http://schemas.microsoft.com/office/drawing/2014/main" id="{5FE4AFA1-A8A9-4850-2E79-CDFA1718A569}"/>
              </a:ext>
            </a:extLst>
          </p:cNvPr>
          <p:cNvSpPr txBox="1"/>
          <p:nvPr/>
        </p:nvSpPr>
        <p:spPr>
          <a:xfrm>
            <a:off x="9371351" y="968188"/>
            <a:ext cx="2045202" cy="646331"/>
          </a:xfrm>
          <a:prstGeom prst="rect">
            <a:avLst/>
          </a:prstGeom>
          <a:noFill/>
        </p:spPr>
        <p:txBody>
          <a:bodyPr wrap="square" rtlCol="0">
            <a:spAutoFit/>
          </a:bodyPr>
          <a:lstStyle/>
          <a:p>
            <a:r>
              <a:rPr lang="es-MX" dirty="0" err="1"/>
              <a:t>Typogrphy</a:t>
            </a:r>
            <a:r>
              <a:rPr lang="es-MX" dirty="0"/>
              <a:t> and </a:t>
            </a:r>
            <a:r>
              <a:rPr lang="es-MX" dirty="0" err="1"/>
              <a:t>placement</a:t>
            </a:r>
            <a:endParaRPr lang="es-MX" dirty="0"/>
          </a:p>
        </p:txBody>
      </p:sp>
      <p:pic>
        <p:nvPicPr>
          <p:cNvPr id="13" name="Imagen 12">
            <a:extLst>
              <a:ext uri="{FF2B5EF4-FFF2-40B4-BE49-F238E27FC236}">
                <a16:creationId xmlns:a16="http://schemas.microsoft.com/office/drawing/2014/main" id="{80E84CD5-6825-2738-8871-A932D5B9F8BD}"/>
              </a:ext>
            </a:extLst>
          </p:cNvPr>
          <p:cNvPicPr>
            <a:picLocks noChangeAspect="1"/>
          </p:cNvPicPr>
          <p:nvPr/>
        </p:nvPicPr>
        <p:blipFill>
          <a:blip r:embed="rId5"/>
          <a:stretch>
            <a:fillRect/>
          </a:stretch>
        </p:blipFill>
        <p:spPr>
          <a:xfrm>
            <a:off x="3557666" y="2363227"/>
            <a:ext cx="5026429" cy="1238783"/>
          </a:xfrm>
          <a:prstGeom prst="rect">
            <a:avLst/>
          </a:prstGeom>
        </p:spPr>
      </p:pic>
      <p:pic>
        <p:nvPicPr>
          <p:cNvPr id="15" name="Imagen 14">
            <a:extLst>
              <a:ext uri="{FF2B5EF4-FFF2-40B4-BE49-F238E27FC236}">
                <a16:creationId xmlns:a16="http://schemas.microsoft.com/office/drawing/2014/main" id="{4C6B593D-1DEA-02DF-FA0E-E666297ADC18}"/>
              </a:ext>
            </a:extLst>
          </p:cNvPr>
          <p:cNvPicPr>
            <a:picLocks noChangeAspect="1"/>
          </p:cNvPicPr>
          <p:nvPr/>
        </p:nvPicPr>
        <p:blipFill>
          <a:blip r:embed="rId6"/>
          <a:srcRect l="4426" t="28400" r="11476" b="33017"/>
          <a:stretch/>
        </p:blipFill>
        <p:spPr>
          <a:xfrm>
            <a:off x="1830563" y="4984974"/>
            <a:ext cx="4436867" cy="1144472"/>
          </a:xfrm>
          <a:prstGeom prst="rect">
            <a:avLst/>
          </a:prstGeom>
        </p:spPr>
      </p:pic>
    </p:spTree>
    <p:extLst>
      <p:ext uri="{BB962C8B-B14F-4D97-AF65-F5344CB8AC3E}">
        <p14:creationId xmlns:p14="http://schemas.microsoft.com/office/powerpoint/2010/main" val="1225047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B2791A1-2CD9-01F4-91C9-768652D5BFAB}"/>
              </a:ext>
            </a:extLst>
          </p:cNvPr>
          <p:cNvPicPr>
            <a:picLocks noChangeAspect="1"/>
          </p:cNvPicPr>
          <p:nvPr/>
        </p:nvPicPr>
        <p:blipFill>
          <a:blip r:embed="rId2"/>
          <a:stretch>
            <a:fillRect/>
          </a:stretch>
        </p:blipFill>
        <p:spPr>
          <a:xfrm>
            <a:off x="2535598" y="0"/>
            <a:ext cx="7120803" cy="6524420"/>
          </a:xfrm>
          <a:prstGeom prst="rect">
            <a:avLst/>
          </a:prstGeom>
        </p:spPr>
      </p:pic>
    </p:spTree>
    <p:extLst>
      <p:ext uri="{BB962C8B-B14F-4D97-AF65-F5344CB8AC3E}">
        <p14:creationId xmlns:p14="http://schemas.microsoft.com/office/powerpoint/2010/main" val="32017647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C0B96DC-5804-475E-B116-5A0053BD8174}"/>
              </a:ext>
            </a:extLst>
          </p:cNvPr>
          <p:cNvPicPr>
            <a:picLocks noChangeAspect="1"/>
          </p:cNvPicPr>
          <p:nvPr/>
        </p:nvPicPr>
        <p:blipFill>
          <a:blip r:embed="rId2"/>
          <a:srcRect l="4179" t="14846" r="3115" b="11457"/>
          <a:stretch/>
        </p:blipFill>
        <p:spPr>
          <a:xfrm>
            <a:off x="281065" y="970075"/>
            <a:ext cx="9864081" cy="4408747"/>
          </a:xfrm>
          <a:prstGeom prst="rect">
            <a:avLst/>
          </a:prstGeom>
        </p:spPr>
      </p:pic>
      <p:pic>
        <p:nvPicPr>
          <p:cNvPr id="12" name="Imagen 11" descr="Interfaz de usuario gráfica, Aplicación&#10;&#10;Descripción generada automáticamente">
            <a:extLst>
              <a:ext uri="{FF2B5EF4-FFF2-40B4-BE49-F238E27FC236}">
                <a16:creationId xmlns:a16="http://schemas.microsoft.com/office/drawing/2014/main" id="{85ECBD65-EA81-F145-02DE-DDE239F24E34}"/>
              </a:ext>
            </a:extLst>
          </p:cNvPr>
          <p:cNvPicPr>
            <a:picLocks noChangeAspect="1"/>
          </p:cNvPicPr>
          <p:nvPr/>
        </p:nvPicPr>
        <p:blipFill>
          <a:blip r:embed="rId3"/>
          <a:stretch>
            <a:fillRect/>
          </a:stretch>
        </p:blipFill>
        <p:spPr>
          <a:xfrm>
            <a:off x="6141978" y="1861800"/>
            <a:ext cx="5198607" cy="1312648"/>
          </a:xfrm>
          <a:prstGeom prst="rect">
            <a:avLst/>
          </a:prstGeom>
        </p:spPr>
      </p:pic>
      <p:pic>
        <p:nvPicPr>
          <p:cNvPr id="14" name="Imagen 13">
            <a:extLst>
              <a:ext uri="{FF2B5EF4-FFF2-40B4-BE49-F238E27FC236}">
                <a16:creationId xmlns:a16="http://schemas.microsoft.com/office/drawing/2014/main" id="{3F381BB4-7575-016C-B445-6B5D210AAE40}"/>
              </a:ext>
            </a:extLst>
          </p:cNvPr>
          <p:cNvPicPr>
            <a:picLocks noChangeAspect="1"/>
          </p:cNvPicPr>
          <p:nvPr/>
        </p:nvPicPr>
        <p:blipFill>
          <a:blip r:embed="rId4"/>
          <a:srcRect l="6984" t="18564" r="6984" b="19549"/>
          <a:stretch/>
        </p:blipFill>
        <p:spPr>
          <a:xfrm>
            <a:off x="4975412" y="3686588"/>
            <a:ext cx="6797932" cy="2749340"/>
          </a:xfrm>
          <a:prstGeom prst="rect">
            <a:avLst/>
          </a:prstGeom>
        </p:spPr>
      </p:pic>
    </p:spTree>
    <p:extLst>
      <p:ext uri="{BB962C8B-B14F-4D97-AF65-F5344CB8AC3E}">
        <p14:creationId xmlns:p14="http://schemas.microsoft.com/office/powerpoint/2010/main" val="17452215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55A2243-205C-29A6-2E24-AD44B2A3DCC5}"/>
              </a:ext>
            </a:extLst>
          </p:cNvPr>
          <p:cNvSpPr>
            <a:spLocks noGrp="1"/>
          </p:cNvSpPr>
          <p:nvPr>
            <p:ph idx="1"/>
          </p:nvPr>
        </p:nvSpPr>
        <p:spPr>
          <a:xfrm>
            <a:off x="340659" y="333001"/>
            <a:ext cx="11452412" cy="6256058"/>
          </a:xfrm>
        </p:spPr>
        <p:txBody>
          <a:bodyPr>
            <a:normAutofit fontScale="70000" lnSpcReduction="20000"/>
          </a:bodyPr>
          <a:lstStyle/>
          <a:p>
            <a:pPr marL="0" indent="0">
              <a:buNone/>
            </a:pPr>
            <a:r>
              <a:rPr lang="es-MX" b="0" i="0" dirty="0">
                <a:solidFill>
                  <a:srgbClr val="1F1F1F"/>
                </a:solidFill>
                <a:effectLst/>
                <a:latin typeface="Source Sans Pro" panose="020B0503030403020204" pitchFamily="34" charset="0"/>
              </a:rPr>
              <a:t>El objetivo es desarrollar un prototipo o una maqueta de tu gráfico que puedas presentar rápidamente a un público. Esto te permitirá darte una idea de si el gráfico está comunicando la información que quieres.</a:t>
            </a:r>
          </a:p>
          <a:p>
            <a:pPr marL="0" indent="0" algn="l">
              <a:buNone/>
            </a:pPr>
            <a:r>
              <a:rPr lang="es-MX" b="0" i="0" dirty="0">
                <a:solidFill>
                  <a:srgbClr val="1F1F1F"/>
                </a:solidFill>
                <a:effectLst/>
                <a:latin typeface="var(--cds-font-family-source-sans-pro)"/>
              </a:rPr>
              <a:t>Sigue este gráfico de alto nivel de 60 minutos para orientar tu razonamiento siempre que comiences a trabajar en una visualización de datos.</a:t>
            </a:r>
          </a:p>
          <a:p>
            <a:pPr algn="l"/>
            <a:r>
              <a:rPr lang="es-MX" b="1" i="0" dirty="0">
                <a:solidFill>
                  <a:srgbClr val="1F1F1F"/>
                </a:solidFill>
                <a:effectLst/>
                <a:latin typeface="unset"/>
              </a:rPr>
              <a:t>Preparación (5 minutos): </a:t>
            </a:r>
            <a:r>
              <a:rPr lang="es-MX" b="0" i="0" dirty="0">
                <a:solidFill>
                  <a:srgbClr val="1F1F1F"/>
                </a:solidFill>
                <a:effectLst/>
                <a:latin typeface="var(--cds-font-family-source-sans-pro)"/>
              </a:rPr>
              <a:t>Crear el espacio mental y físico necesario para un entorno de razonamiento integral. Esto significa dejarte lugar para hacer una lluvia de ideas de </a:t>
            </a:r>
            <a:r>
              <a:rPr lang="es-MX" b="0" i="1" dirty="0">
                <a:solidFill>
                  <a:srgbClr val="1F1F1F"/>
                </a:solidFill>
                <a:effectLst/>
                <a:latin typeface="var(--cds-font-family-source-sans-pro)"/>
              </a:rPr>
              <a:t>cómo </a:t>
            </a:r>
            <a:r>
              <a:rPr lang="es-MX" b="0" i="0" dirty="0">
                <a:solidFill>
                  <a:srgbClr val="1F1F1F"/>
                </a:solidFill>
                <a:effectLst/>
                <a:latin typeface="var(--cds-font-family-source-sans-pro)"/>
              </a:rPr>
              <a:t>quieres que aparezcan tus datos mientras analizas la cantidad y el tipo de datos que posees.</a:t>
            </a:r>
          </a:p>
          <a:p>
            <a:pPr algn="l"/>
            <a:r>
              <a:rPr lang="es-MX" b="1" i="0" dirty="0">
                <a:solidFill>
                  <a:srgbClr val="1F1F1F"/>
                </a:solidFill>
                <a:effectLst/>
                <a:latin typeface="unset"/>
              </a:rPr>
              <a:t>Hablar y escuchar (15 minutos): </a:t>
            </a:r>
            <a:r>
              <a:rPr lang="es-MX" b="0" i="0" dirty="0">
                <a:solidFill>
                  <a:srgbClr val="1F1F1F"/>
                </a:solidFill>
                <a:effectLst/>
                <a:latin typeface="var(--cds-font-family-source-sans-pro)"/>
              </a:rPr>
              <a:t>Identificar el objeto de tu trabajo llegando a la “pregunta detrás de la pregunta” y establecer expectativas. Hacer preguntas y realmente concentrarse en los comentarios de tus interesados respecto de tus proyectos para ayudarte a pulir cómo exponer tus datos.</a:t>
            </a:r>
          </a:p>
          <a:p>
            <a:pPr algn="l"/>
            <a:r>
              <a:rPr lang="es-MX" b="1" i="0" dirty="0">
                <a:solidFill>
                  <a:srgbClr val="1F1F1F"/>
                </a:solidFill>
                <a:effectLst/>
                <a:latin typeface="unset"/>
              </a:rPr>
              <a:t>Esbozar y diseñar (20 minutos): </a:t>
            </a:r>
            <a:r>
              <a:rPr lang="es-MX" b="0" i="0" dirty="0">
                <a:solidFill>
                  <a:srgbClr val="1F1F1F"/>
                </a:solidFill>
                <a:effectLst/>
                <a:latin typeface="var(--cds-font-family-source-sans-pro)"/>
              </a:rPr>
              <a:t>Hacer un borrador de tu enfoque al problema. Definir el cronograma y el resultado de tu trabajo para tener una idea clara y concisa de lo que estás creando.</a:t>
            </a:r>
          </a:p>
          <a:p>
            <a:pPr algn="l"/>
            <a:r>
              <a:rPr lang="es-MX" b="1" i="0" dirty="0">
                <a:solidFill>
                  <a:srgbClr val="1F1F1F"/>
                </a:solidFill>
                <a:effectLst/>
                <a:latin typeface="unset"/>
              </a:rPr>
              <a:t>Armar un prototipo y mejorarlo (20 minutos): </a:t>
            </a:r>
            <a:r>
              <a:rPr lang="es-MX" b="0" i="0" dirty="0">
                <a:solidFill>
                  <a:srgbClr val="1F1F1F"/>
                </a:solidFill>
                <a:effectLst/>
                <a:latin typeface="var(--cds-font-family-source-sans-pro)"/>
              </a:rPr>
              <a:t>Generar una solución visual y medir su eficacia para comunicar con precisión tus datos. Tómate tiempo y repite el proceso hasta producir una representación visual final. Está bien si pasas por varias representaciones visuales hasta encontrar la opción perfecta.</a:t>
            </a:r>
          </a:p>
          <a:p>
            <a:pPr marL="0" indent="0" algn="l">
              <a:buNone/>
            </a:pPr>
            <a:r>
              <a:rPr lang="es-MX" b="1" i="0" dirty="0">
                <a:solidFill>
                  <a:srgbClr val="1F1F1F"/>
                </a:solidFill>
                <a:effectLst/>
                <a:latin typeface="unset"/>
              </a:rPr>
              <a:t>Conclusión clave</a:t>
            </a:r>
            <a:endParaRPr lang="es-MX" b="1" i="0" dirty="0">
              <a:solidFill>
                <a:srgbClr val="1F1F1F"/>
              </a:solidFill>
              <a:effectLst/>
              <a:latin typeface="var(--cds-font-family-source-sans-pro)"/>
            </a:endParaRPr>
          </a:p>
          <a:p>
            <a:pPr marL="0" indent="0" algn="l">
              <a:buNone/>
            </a:pPr>
            <a:r>
              <a:rPr lang="es-MX" b="0" i="0" dirty="0">
                <a:solidFill>
                  <a:srgbClr val="1F1F1F"/>
                </a:solidFill>
                <a:effectLst/>
                <a:latin typeface="var(--cds-font-family-source-sans-pro)"/>
              </a:rPr>
              <a:t>Esta es una excelente descripción general que puedes usar cuando necesitas crear una visualización en muy poco tiempo. A medida que tengas más experiencia en visualización de datos, verás que creas tu propio proceso. En la próxima lectura, tendrás una descripción más detallada de diferentes opciones de visualización, entre ellas, gráficos de líneas, gráficos de barras, diagramas de dispersión, etc. Sin importar qué opción elijas, recuerda siempre tomarte el tiempo de prepararte, identificar tu objetivo, recibir comentarios, diseñar y crear.</a:t>
            </a:r>
          </a:p>
          <a:p>
            <a:pPr marL="0" indent="0">
              <a:buNone/>
            </a:pPr>
            <a:endParaRPr lang="es-MX" dirty="0"/>
          </a:p>
        </p:txBody>
      </p:sp>
    </p:spTree>
    <p:extLst>
      <p:ext uri="{BB962C8B-B14F-4D97-AF65-F5344CB8AC3E}">
        <p14:creationId xmlns:p14="http://schemas.microsoft.com/office/powerpoint/2010/main" val="3928916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FABDA3F-1531-05F6-25E2-7BD88CD34AD2}"/>
              </a:ext>
            </a:extLst>
          </p:cNvPr>
          <p:cNvSpPr>
            <a:spLocks noGrp="1"/>
          </p:cNvSpPr>
          <p:nvPr>
            <p:ph idx="1"/>
          </p:nvPr>
        </p:nvSpPr>
        <p:spPr>
          <a:xfrm>
            <a:off x="219635" y="265766"/>
            <a:ext cx="11627224" cy="4351338"/>
          </a:xfrm>
        </p:spPr>
        <p:txBody>
          <a:bodyPr>
            <a:normAutofit/>
          </a:bodyPr>
          <a:lstStyle/>
          <a:p>
            <a:pPr marL="0" indent="0" algn="just">
              <a:buNone/>
            </a:pPr>
            <a:r>
              <a:rPr lang="es-MX" sz="2200" dirty="0">
                <a:solidFill>
                  <a:srgbClr val="0F1114"/>
                </a:solidFill>
                <a:latin typeface="Source Sans Pro" panose="020B0503030403020204" pitchFamily="34" charset="0"/>
              </a:rPr>
              <a:t>L</a:t>
            </a:r>
            <a:r>
              <a:rPr lang="es-MX" sz="2200" b="0" i="0" dirty="0">
                <a:solidFill>
                  <a:srgbClr val="0F1114"/>
                </a:solidFill>
                <a:effectLst/>
                <a:latin typeface="Source Sans Pro" panose="020B0503030403020204" pitchFamily="34" charset="0"/>
              </a:rPr>
              <a:t>a metodología </a:t>
            </a:r>
            <a:r>
              <a:rPr lang="es-MX" sz="2200" b="1" i="0" dirty="0" err="1">
                <a:solidFill>
                  <a:srgbClr val="0F1114"/>
                </a:solidFill>
                <a:effectLst/>
                <a:latin typeface="inherit"/>
              </a:rPr>
              <a:t>Design</a:t>
            </a:r>
            <a:r>
              <a:rPr lang="es-MX" sz="2200" b="1" i="0" dirty="0">
                <a:solidFill>
                  <a:srgbClr val="0F1114"/>
                </a:solidFill>
                <a:effectLst/>
                <a:latin typeface="inherit"/>
              </a:rPr>
              <a:t> </a:t>
            </a:r>
            <a:r>
              <a:rPr lang="es-MX" sz="2200" b="1" i="0" dirty="0" err="1">
                <a:solidFill>
                  <a:srgbClr val="0F1114"/>
                </a:solidFill>
                <a:effectLst/>
                <a:latin typeface="inherit"/>
              </a:rPr>
              <a:t>Thinking</a:t>
            </a:r>
            <a:r>
              <a:rPr lang="es-MX" sz="2200" b="1" i="0" dirty="0">
                <a:solidFill>
                  <a:srgbClr val="0F1114"/>
                </a:solidFill>
                <a:effectLst/>
                <a:latin typeface="inherit"/>
              </a:rPr>
              <a:t> </a:t>
            </a:r>
            <a:r>
              <a:rPr lang="es-MX" sz="2200" b="0" i="0" dirty="0">
                <a:solidFill>
                  <a:srgbClr val="0F1114"/>
                </a:solidFill>
                <a:effectLst/>
                <a:latin typeface="Source Sans Pro" panose="020B0503030403020204" pitchFamily="34" charset="0"/>
              </a:rPr>
              <a:t>tiene que ver con mantener un enfoque centrado en el usuario. Al comprender las necesidades de tu público, puedes armar una visualización de datos que comunique tus hallazgos eficazmente. Los pasos del proceso de la metodología </a:t>
            </a:r>
            <a:r>
              <a:rPr lang="es-MX" sz="2200" b="0" i="1" dirty="0">
                <a:solidFill>
                  <a:srgbClr val="0F1114"/>
                </a:solidFill>
                <a:effectLst/>
                <a:latin typeface="Source Sans Pro" panose="020B0503030403020204" pitchFamily="34" charset="0"/>
              </a:rPr>
              <a:t>son</a:t>
            </a:r>
            <a:r>
              <a:rPr lang="es-MX" sz="2200" b="0" i="0" dirty="0">
                <a:solidFill>
                  <a:srgbClr val="0F1114"/>
                </a:solidFill>
                <a:effectLst/>
                <a:latin typeface="Source Sans Pro" panose="020B0503030403020204" pitchFamily="34" charset="0"/>
              </a:rPr>
              <a:t>:</a:t>
            </a:r>
          </a:p>
          <a:p>
            <a:pPr algn="just"/>
            <a:r>
              <a:rPr lang="es-MX" sz="2200" b="1" i="0" dirty="0">
                <a:solidFill>
                  <a:srgbClr val="0F1114"/>
                </a:solidFill>
                <a:effectLst/>
                <a:latin typeface="inherit"/>
              </a:rPr>
              <a:t>Empatizar</a:t>
            </a:r>
            <a:r>
              <a:rPr lang="es-MX" sz="2200" b="0" i="0" dirty="0">
                <a:solidFill>
                  <a:srgbClr val="0F1114"/>
                </a:solidFill>
                <a:effectLst/>
                <a:latin typeface="Source Sans Pro" panose="020B0503030403020204" pitchFamily="34" charset="0"/>
              </a:rPr>
              <a:t>: Piensa en las emociones y necesidades del público objetivo.</a:t>
            </a:r>
          </a:p>
          <a:p>
            <a:pPr algn="just"/>
            <a:r>
              <a:rPr lang="es-MX" sz="2200" b="1" i="0" dirty="0">
                <a:solidFill>
                  <a:srgbClr val="0F1114"/>
                </a:solidFill>
                <a:effectLst/>
                <a:latin typeface="inherit"/>
              </a:rPr>
              <a:t>Definir</a:t>
            </a:r>
            <a:r>
              <a:rPr lang="es-MX" sz="2200" b="0" i="0" dirty="0">
                <a:solidFill>
                  <a:srgbClr val="0F1114"/>
                </a:solidFill>
                <a:effectLst/>
                <a:latin typeface="Source Sans Pro" panose="020B0503030403020204" pitchFamily="34" charset="0"/>
              </a:rPr>
              <a:t>: Comprende las necesidades, los problemas y los conocimientos del público.</a:t>
            </a:r>
          </a:p>
          <a:p>
            <a:pPr algn="just"/>
            <a:r>
              <a:rPr lang="es-MX" sz="2200" b="1" i="0" dirty="0">
                <a:solidFill>
                  <a:srgbClr val="0F1114"/>
                </a:solidFill>
                <a:effectLst/>
                <a:latin typeface="inherit"/>
              </a:rPr>
              <a:t>Idear</a:t>
            </a:r>
            <a:r>
              <a:rPr lang="es-MX" sz="2200" b="0" i="0" dirty="0">
                <a:solidFill>
                  <a:srgbClr val="0F1114"/>
                </a:solidFill>
                <a:effectLst/>
                <a:latin typeface="Source Sans Pro" panose="020B0503030403020204" pitchFamily="34" charset="0"/>
              </a:rPr>
              <a:t>: Usa tus hallazgos de las fases anteriores para comenzar a crear visualizaciones de datos.</a:t>
            </a:r>
          </a:p>
          <a:p>
            <a:pPr algn="just"/>
            <a:r>
              <a:rPr lang="es-MX" sz="2200" b="1" i="0" dirty="0">
                <a:solidFill>
                  <a:srgbClr val="0F1114"/>
                </a:solidFill>
                <a:effectLst/>
                <a:latin typeface="inherit"/>
              </a:rPr>
              <a:t>Crear un prototipo:</a:t>
            </a:r>
            <a:r>
              <a:rPr lang="es-MX" sz="2200" b="0" i="0" dirty="0">
                <a:solidFill>
                  <a:srgbClr val="0F1114"/>
                </a:solidFill>
                <a:effectLst/>
                <a:latin typeface="Source Sans Pro" panose="020B0503030403020204" pitchFamily="34" charset="0"/>
              </a:rPr>
              <a:t> Comienza a reunir todos los elementos. En este caso, puedes colocar tus hallazgos en una presentación o un panel.</a:t>
            </a:r>
          </a:p>
          <a:p>
            <a:pPr algn="just"/>
            <a:r>
              <a:rPr lang="es-MX" sz="2200" b="1" i="0" dirty="0">
                <a:solidFill>
                  <a:srgbClr val="0F1114"/>
                </a:solidFill>
                <a:effectLst/>
                <a:latin typeface="inherit"/>
              </a:rPr>
              <a:t>Probar</a:t>
            </a:r>
            <a:r>
              <a:rPr lang="es-MX" sz="2200" b="0" i="0" dirty="0">
                <a:solidFill>
                  <a:srgbClr val="0F1114"/>
                </a:solidFill>
                <a:effectLst/>
                <a:latin typeface="Source Sans Pro" panose="020B0503030403020204" pitchFamily="34" charset="0"/>
              </a:rPr>
              <a:t>: Verifica que tu prototipo sea eficaz. En este caso, puedes mostrar tus visualizaciones a los miembros del equipo antes de la presentación.</a:t>
            </a:r>
          </a:p>
          <a:p>
            <a:pPr marL="0" indent="0" algn="just">
              <a:buNone/>
            </a:pPr>
            <a:endParaRPr lang="es-MX" sz="2200" dirty="0"/>
          </a:p>
        </p:txBody>
      </p:sp>
      <p:pic>
        <p:nvPicPr>
          <p:cNvPr id="1026" name="Picture 2">
            <a:extLst>
              <a:ext uri="{FF2B5EF4-FFF2-40B4-BE49-F238E27FC236}">
                <a16:creationId xmlns:a16="http://schemas.microsoft.com/office/drawing/2014/main" id="{6E41E104-C7FF-7021-7FD2-75071964AB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401" b="14663"/>
          <a:stretch/>
        </p:blipFill>
        <p:spPr bwMode="auto">
          <a:xfrm>
            <a:off x="3162207" y="4283992"/>
            <a:ext cx="5867585" cy="2308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656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D7FC50A-FE67-1CA6-7488-B30093ADBF5A}"/>
              </a:ext>
            </a:extLst>
          </p:cNvPr>
          <p:cNvSpPr>
            <a:spLocks noGrp="1"/>
          </p:cNvSpPr>
          <p:nvPr>
            <p:ph idx="1"/>
          </p:nvPr>
        </p:nvSpPr>
        <p:spPr>
          <a:xfrm>
            <a:off x="327212" y="265766"/>
            <a:ext cx="11277600" cy="4351338"/>
          </a:xfrm>
        </p:spPr>
        <p:txBody>
          <a:bodyPr>
            <a:normAutofit/>
          </a:bodyPr>
          <a:lstStyle/>
          <a:p>
            <a:pPr marL="0" indent="0" algn="just">
              <a:buNone/>
            </a:pPr>
            <a:r>
              <a:rPr lang="es-MX" sz="2200" b="0" i="0" dirty="0">
                <a:solidFill>
                  <a:srgbClr val="0F1114"/>
                </a:solidFill>
                <a:effectLst/>
                <a:latin typeface="Source Sans Pro" panose="020B0503030403020204" pitchFamily="34" charset="0"/>
              </a:rPr>
              <a:t>Tómate un momento para empatizar con las necesidades de tu público. ¿Qué conclusiones son más importantes para ellos? ¿Qué visualización de datos comunicaría esa conclusión con mayor eficacia?</a:t>
            </a:r>
          </a:p>
          <a:p>
            <a:pPr marL="0" indent="0" algn="just">
              <a:buNone/>
            </a:pPr>
            <a:r>
              <a:rPr lang="es-MX" sz="2200" b="0" i="0" dirty="0">
                <a:solidFill>
                  <a:srgbClr val="0F1114"/>
                </a:solidFill>
                <a:effectLst/>
                <a:latin typeface="Source Sans Pro" panose="020B0503030403020204" pitchFamily="34" charset="0"/>
              </a:rPr>
              <a:t>Mientras analizas qué tipos de visualizaciones de datos serían más útiles, repasa el </a:t>
            </a:r>
            <a:r>
              <a:rPr lang="es-MX" sz="2200" b="1" i="0" dirty="0">
                <a:solidFill>
                  <a:srgbClr val="0F1114"/>
                </a:solidFill>
                <a:effectLst/>
                <a:latin typeface="inherit"/>
              </a:rPr>
              <a:t>árbol de decisiones </a:t>
            </a:r>
            <a:r>
              <a:rPr lang="es-MX" sz="2200" b="0" i="0" dirty="0">
                <a:solidFill>
                  <a:srgbClr val="0F1114"/>
                </a:solidFill>
                <a:effectLst/>
                <a:latin typeface="Source Sans Pro" panose="020B0503030403020204" pitchFamily="34" charset="0"/>
              </a:rPr>
              <a:t>que vimos anteriormente en este curso. Esto te ayudará a determinar qué tipo de historia quieres contar con tus datos.</a:t>
            </a:r>
          </a:p>
          <a:p>
            <a:pPr marL="0" indent="0" algn="just">
              <a:buNone/>
            </a:pPr>
            <a:endParaRPr lang="es-MX" sz="2200" dirty="0"/>
          </a:p>
        </p:txBody>
      </p:sp>
      <p:pic>
        <p:nvPicPr>
          <p:cNvPr id="2050" name="Picture 2">
            <a:extLst>
              <a:ext uri="{FF2B5EF4-FFF2-40B4-BE49-F238E27FC236}">
                <a16:creationId xmlns:a16="http://schemas.microsoft.com/office/drawing/2014/main" id="{ADDD3E64-8427-ABA0-6015-C0971B92EA3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255" b="25686"/>
          <a:stretch/>
        </p:blipFill>
        <p:spPr bwMode="auto">
          <a:xfrm>
            <a:off x="1216912" y="2223666"/>
            <a:ext cx="9758175" cy="436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4280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ítulo 1">
            <a:extLst>
              <a:ext uri="{FF2B5EF4-FFF2-40B4-BE49-F238E27FC236}">
                <a16:creationId xmlns:a16="http://schemas.microsoft.com/office/drawing/2014/main" id="{A72A9697-D2BE-BD17-500A-BB07A6BF7B99}"/>
              </a:ext>
            </a:extLst>
          </p:cNvPr>
          <p:cNvSpPr>
            <a:spLocks noGrp="1"/>
          </p:cNvSpPr>
          <p:nvPr>
            <p:ph type="title"/>
          </p:nvPr>
        </p:nvSpPr>
        <p:spPr>
          <a:xfrm>
            <a:off x="3502731" y="1542402"/>
            <a:ext cx="5186842" cy="2387918"/>
          </a:xfrm>
        </p:spPr>
        <p:txBody>
          <a:bodyPr vert="horz" lIns="91440" tIns="45720" rIns="91440" bIns="45720" rtlCol="0" anchor="b">
            <a:normAutofit/>
          </a:bodyPr>
          <a:lstStyle/>
          <a:p>
            <a:pPr algn="ctr"/>
            <a:r>
              <a:rPr lang="en-US" sz="5200" kern="1200">
                <a:solidFill>
                  <a:schemeClr val="tx2"/>
                </a:solidFill>
                <a:latin typeface="+mj-lt"/>
                <a:ea typeface="+mj-ea"/>
                <a:cs typeface="+mj-cs"/>
              </a:rPr>
              <a:t>Visualización de datos con Tableau</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7571775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2F1DC0F-D545-099A-6B0C-8A5BAADC72EB}"/>
              </a:ext>
            </a:extLst>
          </p:cNvPr>
          <p:cNvPicPr>
            <a:picLocks noChangeAspect="1"/>
          </p:cNvPicPr>
          <p:nvPr/>
        </p:nvPicPr>
        <p:blipFill>
          <a:blip r:embed="rId2"/>
          <a:srcRect l="4427" t="29280" r="14057" b="25453"/>
          <a:stretch/>
        </p:blipFill>
        <p:spPr>
          <a:xfrm>
            <a:off x="432070" y="556399"/>
            <a:ext cx="6224225" cy="1943310"/>
          </a:xfrm>
          <a:prstGeom prst="rect">
            <a:avLst/>
          </a:prstGeom>
        </p:spPr>
      </p:pic>
      <p:sp>
        <p:nvSpPr>
          <p:cNvPr id="6" name="CuadroTexto 5">
            <a:extLst>
              <a:ext uri="{FF2B5EF4-FFF2-40B4-BE49-F238E27FC236}">
                <a16:creationId xmlns:a16="http://schemas.microsoft.com/office/drawing/2014/main" id="{4B2D771A-1E3E-BE0F-6B5A-8545EE30B856}"/>
              </a:ext>
            </a:extLst>
          </p:cNvPr>
          <p:cNvSpPr txBox="1"/>
          <p:nvPr/>
        </p:nvSpPr>
        <p:spPr>
          <a:xfrm>
            <a:off x="8027894" y="1176270"/>
            <a:ext cx="3859306" cy="1323439"/>
          </a:xfrm>
          <a:prstGeom prst="rect">
            <a:avLst/>
          </a:prstGeom>
          <a:noFill/>
        </p:spPr>
        <p:txBody>
          <a:bodyPr wrap="square" rtlCol="0">
            <a:spAutoFit/>
          </a:bodyPr>
          <a:lstStyle/>
          <a:p>
            <a:pPr marL="342900" indent="-342900">
              <a:buFont typeface="Arial" panose="020B0604020202020204" pitchFamily="34" charset="0"/>
              <a:buChar char="•"/>
            </a:pPr>
            <a:r>
              <a:rPr lang="es-MX" sz="2000" dirty="0" err="1">
                <a:solidFill>
                  <a:srgbClr val="0070C0"/>
                </a:solidFill>
              </a:rPr>
              <a:t>Tableu</a:t>
            </a:r>
            <a:r>
              <a:rPr lang="es-MX" sz="2000" dirty="0">
                <a:solidFill>
                  <a:srgbClr val="0070C0"/>
                </a:solidFill>
              </a:rPr>
              <a:t> (nube, escritorio)</a:t>
            </a:r>
          </a:p>
          <a:p>
            <a:pPr marL="342900" indent="-342900">
              <a:buFont typeface="Arial" panose="020B0604020202020204" pitchFamily="34" charset="0"/>
              <a:buChar char="•"/>
            </a:pPr>
            <a:r>
              <a:rPr lang="es-MX" sz="2000" dirty="0" err="1">
                <a:solidFill>
                  <a:srgbClr val="0070C0"/>
                </a:solidFill>
              </a:rPr>
              <a:t>Looker</a:t>
            </a:r>
            <a:r>
              <a:rPr lang="es-MX" sz="2000" dirty="0">
                <a:solidFill>
                  <a:srgbClr val="0070C0"/>
                </a:solidFill>
              </a:rPr>
              <a:t>(nube)</a:t>
            </a:r>
          </a:p>
          <a:p>
            <a:pPr marL="342900" indent="-342900">
              <a:buFont typeface="Arial" panose="020B0604020202020204" pitchFamily="34" charset="0"/>
              <a:buChar char="•"/>
            </a:pPr>
            <a:r>
              <a:rPr lang="es-MX" sz="2000" dirty="0">
                <a:solidFill>
                  <a:srgbClr val="0070C0"/>
                </a:solidFill>
              </a:rPr>
              <a:t>Google Data Studio(nube)</a:t>
            </a:r>
          </a:p>
          <a:p>
            <a:pPr marL="342900" indent="-342900">
              <a:buFont typeface="Arial" panose="020B0604020202020204" pitchFamily="34" charset="0"/>
              <a:buChar char="•"/>
            </a:pPr>
            <a:endParaRPr lang="es-MX" sz="2000" dirty="0">
              <a:solidFill>
                <a:srgbClr val="0070C0"/>
              </a:solidFill>
            </a:endParaRPr>
          </a:p>
        </p:txBody>
      </p:sp>
      <p:sp>
        <p:nvSpPr>
          <p:cNvPr id="7" name="CuadroTexto 6">
            <a:extLst>
              <a:ext uri="{FF2B5EF4-FFF2-40B4-BE49-F238E27FC236}">
                <a16:creationId xmlns:a16="http://schemas.microsoft.com/office/drawing/2014/main" id="{5C0C7E52-3556-DB1A-B131-5783BA8C8113}"/>
              </a:ext>
            </a:extLst>
          </p:cNvPr>
          <p:cNvSpPr txBox="1"/>
          <p:nvPr/>
        </p:nvSpPr>
        <p:spPr>
          <a:xfrm>
            <a:off x="432070" y="3075057"/>
            <a:ext cx="6557683" cy="1323439"/>
          </a:xfrm>
          <a:prstGeom prst="rect">
            <a:avLst/>
          </a:prstGeom>
          <a:noFill/>
        </p:spPr>
        <p:txBody>
          <a:bodyPr wrap="square" rtlCol="0">
            <a:spAutoFit/>
          </a:bodyPr>
          <a:lstStyle/>
          <a:p>
            <a:r>
              <a:rPr lang="es-MX" sz="2000" b="0" i="0" dirty="0" err="1">
                <a:solidFill>
                  <a:srgbClr val="1F1F1F"/>
                </a:solidFill>
                <a:effectLst/>
                <a:latin typeface="Source Sans Pro" panose="020B0503030403020204" pitchFamily="34" charset="0"/>
              </a:rPr>
              <a:t>Tableau</a:t>
            </a:r>
            <a:r>
              <a:rPr lang="es-MX" sz="2000" b="0" i="0" dirty="0">
                <a:solidFill>
                  <a:srgbClr val="1F1F1F"/>
                </a:solidFill>
                <a:effectLst/>
                <a:latin typeface="Source Sans Pro" panose="020B0503030403020204" pitchFamily="34" charset="0"/>
              </a:rPr>
              <a:t> </a:t>
            </a:r>
            <a:r>
              <a:rPr lang="es-MX" sz="2000" b="0" i="0" dirty="0" err="1">
                <a:solidFill>
                  <a:srgbClr val="1F1F1F"/>
                </a:solidFill>
                <a:effectLst/>
                <a:latin typeface="Source Sans Pro" panose="020B0503030403020204" pitchFamily="34" charset="0"/>
              </a:rPr>
              <a:t>Public</a:t>
            </a:r>
            <a:r>
              <a:rPr lang="es-MX" sz="2000" b="0" i="0" dirty="0">
                <a:solidFill>
                  <a:srgbClr val="1F1F1F"/>
                </a:solidFill>
                <a:effectLst/>
                <a:latin typeface="Source Sans Pro" panose="020B0503030403020204" pitchFamily="34" charset="0"/>
              </a:rPr>
              <a:t> es una plataforma gratuita para compartir y explorar públicamente visualizaciones de datos en línea. </a:t>
            </a:r>
          </a:p>
          <a:p>
            <a:r>
              <a:rPr lang="es-MX" sz="2000" dirty="0">
                <a:solidFill>
                  <a:srgbClr val="0070C0"/>
                </a:solidFill>
                <a:hlinkClick r:id="rId3"/>
              </a:rPr>
              <a:t>https://public.tableau.com/app/discover</a:t>
            </a:r>
            <a:endParaRPr lang="es-MX" sz="2000" dirty="0">
              <a:solidFill>
                <a:srgbClr val="1F1F1F"/>
              </a:solidFill>
              <a:latin typeface="Source Sans Pro" panose="020B0503030403020204" pitchFamily="34" charset="0"/>
            </a:endParaRPr>
          </a:p>
          <a:p>
            <a:endParaRPr lang="es-MX" sz="2000" dirty="0">
              <a:solidFill>
                <a:srgbClr val="0070C0"/>
              </a:solidFill>
            </a:endParaRPr>
          </a:p>
        </p:txBody>
      </p:sp>
      <p:pic>
        <p:nvPicPr>
          <p:cNvPr id="9" name="Imagen 8">
            <a:extLst>
              <a:ext uri="{FF2B5EF4-FFF2-40B4-BE49-F238E27FC236}">
                <a16:creationId xmlns:a16="http://schemas.microsoft.com/office/drawing/2014/main" id="{4C705D34-5439-A50B-248F-930616BE7214}"/>
              </a:ext>
            </a:extLst>
          </p:cNvPr>
          <p:cNvPicPr>
            <a:picLocks noChangeAspect="1"/>
          </p:cNvPicPr>
          <p:nvPr/>
        </p:nvPicPr>
        <p:blipFill>
          <a:blip r:embed="rId4"/>
          <a:stretch>
            <a:fillRect/>
          </a:stretch>
        </p:blipFill>
        <p:spPr>
          <a:xfrm>
            <a:off x="1291488" y="4807699"/>
            <a:ext cx="4838846" cy="1266666"/>
          </a:xfrm>
          <a:prstGeom prst="rect">
            <a:avLst/>
          </a:prstGeom>
        </p:spPr>
      </p:pic>
    </p:spTree>
    <p:extLst>
      <p:ext uri="{BB962C8B-B14F-4D97-AF65-F5344CB8AC3E}">
        <p14:creationId xmlns:p14="http://schemas.microsoft.com/office/powerpoint/2010/main" val="11747203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C2C1B56-7956-344E-EF7C-7B2F7AB0F0F3}"/>
              </a:ext>
            </a:extLst>
          </p:cNvPr>
          <p:cNvSpPr>
            <a:spLocks noGrp="1"/>
          </p:cNvSpPr>
          <p:nvPr>
            <p:ph idx="1"/>
          </p:nvPr>
        </p:nvSpPr>
        <p:spPr>
          <a:xfrm>
            <a:off x="346170" y="318893"/>
            <a:ext cx="7481341" cy="901832"/>
          </a:xfrm>
        </p:spPr>
        <p:txBody>
          <a:bodyPr>
            <a:normAutofit fontScale="92500" lnSpcReduction="10000"/>
          </a:bodyPr>
          <a:lstStyle/>
          <a:p>
            <a:r>
              <a:rPr lang="es-MX" dirty="0"/>
              <a:t>Hoja de trabajo, nueva hoja de trabajo</a:t>
            </a:r>
          </a:p>
          <a:p>
            <a:r>
              <a:rPr lang="es-MX" dirty="0"/>
              <a:t>Arrastrar a la sección filtro y/o marcas</a:t>
            </a:r>
          </a:p>
        </p:txBody>
      </p:sp>
      <p:pic>
        <p:nvPicPr>
          <p:cNvPr id="5" name="Imagen 4">
            <a:extLst>
              <a:ext uri="{FF2B5EF4-FFF2-40B4-BE49-F238E27FC236}">
                <a16:creationId xmlns:a16="http://schemas.microsoft.com/office/drawing/2014/main" id="{BE2DC8FC-3CF8-CB08-F541-A74D80EDB1C4}"/>
              </a:ext>
            </a:extLst>
          </p:cNvPr>
          <p:cNvPicPr>
            <a:picLocks noChangeAspect="1"/>
          </p:cNvPicPr>
          <p:nvPr/>
        </p:nvPicPr>
        <p:blipFill>
          <a:blip r:embed="rId2"/>
          <a:stretch>
            <a:fillRect/>
          </a:stretch>
        </p:blipFill>
        <p:spPr>
          <a:xfrm>
            <a:off x="3045968" y="2070847"/>
            <a:ext cx="9146032" cy="4787153"/>
          </a:xfrm>
          <a:prstGeom prst="rect">
            <a:avLst/>
          </a:prstGeom>
        </p:spPr>
      </p:pic>
    </p:spTree>
    <p:extLst>
      <p:ext uri="{BB962C8B-B14F-4D97-AF65-F5344CB8AC3E}">
        <p14:creationId xmlns:p14="http://schemas.microsoft.com/office/powerpoint/2010/main" val="3734543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E90127C-F63B-C8E8-D63B-15C1E9E4FAD2}"/>
              </a:ext>
            </a:extLst>
          </p:cNvPr>
          <p:cNvSpPr>
            <a:spLocks noGrp="1"/>
          </p:cNvSpPr>
          <p:nvPr>
            <p:ph idx="1"/>
          </p:nvPr>
        </p:nvSpPr>
        <p:spPr>
          <a:xfrm>
            <a:off x="228600" y="0"/>
            <a:ext cx="11353800" cy="6176963"/>
          </a:xfrm>
        </p:spPr>
        <p:txBody>
          <a:bodyPr>
            <a:noAutofit/>
          </a:bodyPr>
          <a:lstStyle/>
          <a:p>
            <a:pPr marL="0" indent="0" algn="l">
              <a:buNone/>
            </a:pPr>
            <a:r>
              <a:rPr lang="es-MX" sz="1400" b="1" i="0" dirty="0">
                <a:solidFill>
                  <a:srgbClr val="1F1F1F"/>
                </a:solidFill>
                <a:effectLst/>
                <a:latin typeface="unset"/>
              </a:rPr>
              <a:t>Cómo difieren las visualizaciones en </a:t>
            </a:r>
            <a:r>
              <a:rPr lang="es-MX" sz="1400" b="1" i="0" dirty="0" err="1">
                <a:solidFill>
                  <a:srgbClr val="1F1F1F"/>
                </a:solidFill>
                <a:effectLst/>
                <a:latin typeface="unset"/>
              </a:rPr>
              <a:t>Tableau</a:t>
            </a:r>
            <a:endParaRPr lang="es-MX" sz="1400" b="1" i="0" dirty="0">
              <a:solidFill>
                <a:srgbClr val="1F1F1F"/>
              </a:solidFill>
              <a:effectLst/>
              <a:latin typeface="var(--cds-font-family-source-sans-pro)"/>
            </a:endParaRPr>
          </a:p>
          <a:p>
            <a:pPr marL="0" indent="0" algn="l">
              <a:buNone/>
            </a:pPr>
            <a:r>
              <a:rPr lang="es-MX" sz="1400" b="0" i="0" dirty="0">
                <a:solidFill>
                  <a:srgbClr val="1F1F1F"/>
                </a:solidFill>
                <a:effectLst/>
                <a:latin typeface="var(--cds-font-family-source-sans-pro)"/>
              </a:rPr>
              <a:t>La mayoría de los gráficos, si no todos, que se pueden crear en las hojas de cálculo están disponibles en </a:t>
            </a:r>
            <a:r>
              <a:rPr lang="es-MX" sz="1400" b="0" i="0" dirty="0" err="1">
                <a:solidFill>
                  <a:srgbClr val="1F1F1F"/>
                </a:solidFill>
                <a:effectLst/>
                <a:latin typeface="var(--cds-font-family-source-sans-pro)"/>
              </a:rPr>
              <a:t>Tableau</a:t>
            </a:r>
            <a:r>
              <a:rPr lang="es-MX" sz="1400" b="0" i="0" dirty="0">
                <a:solidFill>
                  <a:srgbClr val="1F1F1F"/>
                </a:solidFill>
                <a:effectLst/>
                <a:latin typeface="var(--cds-font-family-source-sans-pro)"/>
              </a:rPr>
              <a:t>. Pero </a:t>
            </a:r>
            <a:r>
              <a:rPr lang="es-MX" sz="1400" b="0" i="0" dirty="0" err="1">
                <a:solidFill>
                  <a:srgbClr val="1F1F1F"/>
                </a:solidFill>
                <a:effectLst/>
                <a:latin typeface="var(--cds-font-family-source-sans-pro)"/>
              </a:rPr>
              <a:t>Tableau</a:t>
            </a:r>
            <a:r>
              <a:rPr lang="es-MX" sz="1400" b="0" i="0" dirty="0">
                <a:solidFill>
                  <a:srgbClr val="1F1F1F"/>
                </a:solidFill>
                <a:effectLst/>
                <a:latin typeface="var(--cds-font-family-source-sans-pro)"/>
              </a:rPr>
              <a:t> ofrece algunos gráficos diferentes que no están disponibles en las hojas de cálculo. Estas son guías útiles para ayudarte a seleccionar los tipos de gráficos en </a:t>
            </a:r>
            <a:r>
              <a:rPr lang="es-MX" sz="1400" b="0" i="0" dirty="0" err="1">
                <a:solidFill>
                  <a:srgbClr val="1F1F1F"/>
                </a:solidFill>
                <a:effectLst/>
                <a:latin typeface="var(--cds-font-family-source-sans-pro)"/>
              </a:rPr>
              <a:t>Tableau</a:t>
            </a:r>
            <a:r>
              <a:rPr lang="es-MX" sz="1400" b="0" i="0" dirty="0">
                <a:solidFill>
                  <a:srgbClr val="1F1F1F"/>
                </a:solidFill>
                <a:effectLst/>
                <a:latin typeface="var(--cds-font-family-source-sans-pro)"/>
              </a:rPr>
              <a:t>:</a:t>
            </a:r>
          </a:p>
          <a:p>
            <a:pPr algn="l">
              <a:spcAft>
                <a:spcPts val="750"/>
              </a:spcAft>
              <a:buFont typeface="Arial" panose="020B0604020202020204" pitchFamily="34" charset="0"/>
              <a:buChar char="•"/>
            </a:pPr>
            <a:r>
              <a:rPr lang="es-MX" sz="1400" b="0" i="0" u="sng" dirty="0">
                <a:solidFill>
                  <a:srgbClr val="1F1F1F"/>
                </a:solidFill>
                <a:effectLst/>
                <a:latin typeface="var(--cds-font-family-source-sans-pro)"/>
                <a:hlinkClick r:id="rId2"/>
              </a:rPr>
              <a:t>¿Qué tabla o gráfico es apropiado para ti?</a:t>
            </a:r>
            <a:r>
              <a:rPr lang="es-MX" sz="1400" b="0" i="0" dirty="0">
                <a:solidFill>
                  <a:srgbClr val="1F1F1F"/>
                </a:solidFill>
                <a:effectLst/>
                <a:latin typeface="var(--cds-font-family-source-sans-pro)"/>
              </a:rPr>
              <a:t> Esta presentación incluye 13 de los gráficos más populares en </a:t>
            </a:r>
            <a:r>
              <a:rPr lang="es-MX" sz="1400" b="0" i="0" dirty="0" err="1">
                <a:solidFill>
                  <a:srgbClr val="1F1F1F"/>
                </a:solidFill>
                <a:effectLst/>
                <a:latin typeface="var(--cds-font-family-source-sans-pro)"/>
              </a:rPr>
              <a:t>Tableau</a:t>
            </a:r>
            <a:r>
              <a:rPr lang="es-MX" sz="1400" b="0" i="0" dirty="0">
                <a:solidFill>
                  <a:srgbClr val="1F1F1F"/>
                </a:solidFill>
                <a:effectLst/>
                <a:latin typeface="var(--cds-font-family-source-sans-pro)"/>
              </a:rPr>
              <a:t>.</a:t>
            </a:r>
          </a:p>
          <a:p>
            <a:pPr algn="l">
              <a:spcAft>
                <a:spcPts val="750"/>
              </a:spcAft>
              <a:buFont typeface="Arial" panose="020B0604020202020204" pitchFamily="34" charset="0"/>
              <a:buChar char="•"/>
            </a:pPr>
            <a:r>
              <a:rPr lang="es-MX" sz="1400" b="0" i="0" u="sng" dirty="0">
                <a:solidFill>
                  <a:srgbClr val="1F1F1F"/>
                </a:solidFill>
                <a:effectLst/>
                <a:latin typeface="var(--cds-font-family-source-sans-pro)"/>
                <a:hlinkClick r:id="rId3"/>
              </a:rPr>
              <a:t>La última hoja de referencia sobre gráficos </a:t>
            </a:r>
            <a:r>
              <a:rPr lang="es-MX" sz="1400" b="0" i="0" u="sng" dirty="0" err="1">
                <a:solidFill>
                  <a:srgbClr val="1F1F1F"/>
                </a:solidFill>
                <a:effectLst/>
                <a:latin typeface="var(--cds-font-family-source-sans-pro)"/>
                <a:hlinkClick r:id="rId3"/>
              </a:rPr>
              <a:t>Tableau</a:t>
            </a:r>
            <a:r>
              <a:rPr lang="es-MX" sz="1400" b="0" i="0" dirty="0">
                <a:solidFill>
                  <a:srgbClr val="1F1F1F"/>
                </a:solidFill>
                <a:effectLst/>
                <a:latin typeface="var(--cds-font-family-source-sans-pro)"/>
              </a:rPr>
              <a:t>. Este blog describe 24 variedades de gráficos en </a:t>
            </a:r>
            <a:r>
              <a:rPr lang="es-MX" sz="1400" b="0" i="0" dirty="0" err="1">
                <a:solidFill>
                  <a:srgbClr val="1F1F1F"/>
                </a:solidFill>
                <a:effectLst/>
                <a:latin typeface="var(--cds-font-family-source-sans-pro)"/>
              </a:rPr>
              <a:t>Tableau</a:t>
            </a:r>
            <a:r>
              <a:rPr lang="es-MX" sz="1400" b="0" i="0" dirty="0">
                <a:solidFill>
                  <a:srgbClr val="1F1F1F"/>
                </a:solidFill>
                <a:effectLst/>
                <a:latin typeface="var(--cds-font-family-source-sans-pro)"/>
              </a:rPr>
              <a:t> y pautas de uso.</a:t>
            </a:r>
          </a:p>
          <a:p>
            <a:pPr marL="0" indent="0" algn="l">
              <a:buNone/>
            </a:pPr>
            <a:r>
              <a:rPr lang="es-MX" sz="1400" b="0" i="0" dirty="0">
                <a:solidFill>
                  <a:srgbClr val="1F1F1F"/>
                </a:solidFill>
                <a:effectLst/>
                <a:latin typeface="var(--cds-font-family-source-sans-pro)"/>
              </a:rPr>
              <a:t>Las siguientes son visualizaciones más especializadas en </a:t>
            </a:r>
            <a:r>
              <a:rPr lang="es-MX" sz="1400" b="0" i="0" dirty="0" err="1">
                <a:solidFill>
                  <a:srgbClr val="1F1F1F"/>
                </a:solidFill>
                <a:effectLst/>
                <a:latin typeface="var(--cds-font-family-source-sans-pro)"/>
              </a:rPr>
              <a:t>Tableau</a:t>
            </a:r>
            <a:r>
              <a:rPr lang="es-MX" sz="1400" b="0" i="0" dirty="0">
                <a:solidFill>
                  <a:srgbClr val="1F1F1F"/>
                </a:solidFill>
                <a:effectLst/>
                <a:latin typeface="var(--cds-font-family-source-sans-pro)"/>
              </a:rPr>
              <a:t> con enlaces a ejemplos o los pasos para crearlas:</a:t>
            </a:r>
          </a:p>
          <a:p>
            <a:pPr algn="l">
              <a:spcAft>
                <a:spcPts val="750"/>
              </a:spcAft>
              <a:buFont typeface="Arial" panose="020B0604020202020204" pitchFamily="34" charset="0"/>
              <a:buChar char="•"/>
            </a:pPr>
            <a:r>
              <a:rPr lang="es-MX" sz="1400" b="0" i="0" dirty="0">
                <a:solidFill>
                  <a:srgbClr val="1F1F1F"/>
                </a:solidFill>
                <a:effectLst/>
                <a:latin typeface="var(--cds-font-family-source-sans-pro)"/>
              </a:rPr>
              <a:t>Las </a:t>
            </a:r>
            <a:r>
              <a:rPr lang="es-MX" sz="1400" b="1" i="0" dirty="0">
                <a:solidFill>
                  <a:srgbClr val="1F1F1F"/>
                </a:solidFill>
                <a:effectLst/>
                <a:latin typeface="unset"/>
              </a:rPr>
              <a:t>tablas resaltadas </a:t>
            </a:r>
            <a:r>
              <a:rPr lang="es-MX" sz="1400" b="0" i="0" dirty="0">
                <a:solidFill>
                  <a:srgbClr val="1F1F1F"/>
                </a:solidFill>
                <a:effectLst/>
                <a:latin typeface="var(--cds-font-family-source-sans-pro)"/>
              </a:rPr>
              <a:t>aparecen como tablas con formato condicional. Revisa los </a:t>
            </a:r>
            <a:r>
              <a:rPr lang="es-MX" sz="1400" b="0" i="0" u="sng" dirty="0">
                <a:solidFill>
                  <a:srgbClr val="1F1F1F"/>
                </a:solidFill>
                <a:effectLst/>
                <a:latin typeface="var(--cds-font-family-source-sans-pro)"/>
                <a:hlinkClick r:id="rId4"/>
              </a:rPr>
              <a:t>pasos para crear una tabla resaltada</a:t>
            </a:r>
            <a:r>
              <a:rPr lang="es-MX" sz="1400" b="0" i="0" dirty="0">
                <a:solidFill>
                  <a:srgbClr val="1F1F1F"/>
                </a:solidFill>
                <a:effectLst/>
                <a:latin typeface="var(--cds-font-family-source-sans-pro)"/>
              </a:rPr>
              <a:t>.</a:t>
            </a:r>
          </a:p>
          <a:p>
            <a:pPr algn="l">
              <a:spcAft>
                <a:spcPts val="750"/>
              </a:spcAft>
              <a:buFont typeface="Arial" panose="020B0604020202020204" pitchFamily="34" charset="0"/>
              <a:buChar char="•"/>
            </a:pPr>
            <a:r>
              <a:rPr lang="es-MX" sz="1400" b="0" i="0" dirty="0">
                <a:solidFill>
                  <a:srgbClr val="1F1F1F"/>
                </a:solidFill>
                <a:effectLst/>
                <a:latin typeface="var(--cds-font-family-source-sans-pro)"/>
              </a:rPr>
              <a:t>Los </a:t>
            </a:r>
            <a:r>
              <a:rPr lang="es-MX" sz="1400" b="1" i="0" dirty="0">
                <a:solidFill>
                  <a:srgbClr val="1F1F1F"/>
                </a:solidFill>
                <a:effectLst/>
                <a:latin typeface="unset"/>
              </a:rPr>
              <a:t>mapas térmicos </a:t>
            </a:r>
            <a:r>
              <a:rPr lang="es-MX" sz="1400" b="0" i="0" dirty="0">
                <a:solidFill>
                  <a:srgbClr val="1F1F1F"/>
                </a:solidFill>
                <a:effectLst/>
                <a:latin typeface="var(--cds-font-family-source-sans-pro)"/>
              </a:rPr>
              <a:t>muestran la intensidad o las concentraciones en los datos. Revisa los </a:t>
            </a:r>
            <a:r>
              <a:rPr lang="es-MX" sz="1400" b="0" i="0" u="sng" dirty="0">
                <a:solidFill>
                  <a:srgbClr val="1F1F1F"/>
                </a:solidFill>
                <a:effectLst/>
                <a:latin typeface="var(--cds-font-family-source-sans-pro)"/>
                <a:hlinkClick r:id="rId4"/>
              </a:rPr>
              <a:t>pasos para crear un mapa térmico</a:t>
            </a:r>
            <a:r>
              <a:rPr lang="es-MX" sz="1400" b="0" i="0" dirty="0">
                <a:solidFill>
                  <a:srgbClr val="1F1F1F"/>
                </a:solidFill>
                <a:effectLst/>
                <a:latin typeface="var(--cds-font-family-source-sans-pro)"/>
              </a:rPr>
              <a:t>.</a:t>
            </a:r>
          </a:p>
          <a:p>
            <a:pPr algn="l">
              <a:spcAft>
                <a:spcPts val="750"/>
              </a:spcAft>
              <a:buFont typeface="Arial" panose="020B0604020202020204" pitchFamily="34" charset="0"/>
              <a:buChar char="•"/>
            </a:pPr>
            <a:r>
              <a:rPr lang="es-MX" sz="1400" b="0" i="0" dirty="0">
                <a:solidFill>
                  <a:srgbClr val="1F1F1F"/>
                </a:solidFill>
                <a:effectLst/>
                <a:latin typeface="var(--cds-font-family-source-sans-pro)"/>
              </a:rPr>
              <a:t>Los </a:t>
            </a:r>
            <a:r>
              <a:rPr lang="es-MX" sz="1400" b="1" i="0" dirty="0">
                <a:solidFill>
                  <a:srgbClr val="1F1F1F"/>
                </a:solidFill>
                <a:effectLst/>
                <a:latin typeface="unset"/>
              </a:rPr>
              <a:t>mapas de densidad </a:t>
            </a:r>
            <a:r>
              <a:rPr lang="es-MX" sz="1400" b="0" i="0" dirty="0">
                <a:solidFill>
                  <a:srgbClr val="1F1F1F"/>
                </a:solidFill>
                <a:effectLst/>
                <a:latin typeface="var(--cds-font-family-source-sans-pro)"/>
              </a:rPr>
              <a:t>muestran las concentraciones (como un mapa de densidad poblacional). Consulta las </a:t>
            </a:r>
            <a:r>
              <a:rPr lang="es-MX" sz="1400" b="0" i="0" u="sng" dirty="0">
                <a:solidFill>
                  <a:srgbClr val="1F1F1F"/>
                </a:solidFill>
                <a:effectLst/>
                <a:latin typeface="var(--cds-font-family-source-sans-pro)"/>
                <a:hlinkClick r:id="rId5"/>
              </a:rPr>
              <a:t>instrucciones para crear un mapa térmico para densidad</a:t>
            </a:r>
            <a:r>
              <a:rPr lang="es-MX" sz="1400" b="0" i="0" dirty="0">
                <a:solidFill>
                  <a:srgbClr val="1F1F1F"/>
                </a:solidFill>
                <a:effectLst/>
                <a:latin typeface="var(--cds-font-family-source-sans-pro)"/>
              </a:rPr>
              <a:t>.</a:t>
            </a:r>
          </a:p>
          <a:p>
            <a:pPr algn="l">
              <a:spcAft>
                <a:spcPts val="750"/>
              </a:spcAft>
              <a:buFont typeface="Arial" panose="020B0604020202020204" pitchFamily="34" charset="0"/>
              <a:buChar char="•"/>
            </a:pPr>
            <a:r>
              <a:rPr lang="es-MX" sz="1400" b="0" i="0" dirty="0">
                <a:solidFill>
                  <a:srgbClr val="1F1F1F"/>
                </a:solidFill>
                <a:effectLst/>
                <a:latin typeface="var(--cds-font-family-source-sans-pro)"/>
              </a:rPr>
              <a:t>Los </a:t>
            </a:r>
            <a:r>
              <a:rPr lang="es-MX" sz="1400" b="1" i="0" dirty="0">
                <a:solidFill>
                  <a:srgbClr val="1F1F1F"/>
                </a:solidFill>
                <a:effectLst/>
                <a:latin typeface="unset"/>
              </a:rPr>
              <a:t>diagramas de Gantt </a:t>
            </a:r>
            <a:r>
              <a:rPr lang="es-MX" sz="1400" b="0" i="0" dirty="0">
                <a:solidFill>
                  <a:srgbClr val="1F1F1F"/>
                </a:solidFill>
                <a:effectLst/>
                <a:latin typeface="var(--cds-font-family-source-sans-pro)"/>
              </a:rPr>
              <a:t>muestran la duración de eventos o actividades en una línea de tiempo. Revisa los </a:t>
            </a:r>
            <a:r>
              <a:rPr lang="es-MX" sz="1400" b="0" i="0" u="sng" dirty="0">
                <a:solidFill>
                  <a:srgbClr val="1F1F1F"/>
                </a:solidFill>
                <a:effectLst/>
                <a:latin typeface="var(--cds-font-family-source-sans-pro)"/>
                <a:hlinkClick r:id="rId6"/>
              </a:rPr>
              <a:t>pasos para crear un diagrama de Gantt</a:t>
            </a:r>
            <a:r>
              <a:rPr lang="es-MX" sz="1400" b="0" i="0" dirty="0">
                <a:solidFill>
                  <a:srgbClr val="1F1F1F"/>
                </a:solidFill>
                <a:effectLst/>
                <a:latin typeface="var(--cds-font-family-source-sans-pro)"/>
              </a:rPr>
              <a:t>.</a:t>
            </a:r>
          </a:p>
          <a:p>
            <a:pPr algn="l">
              <a:spcAft>
                <a:spcPts val="750"/>
              </a:spcAft>
              <a:buFont typeface="Arial" panose="020B0604020202020204" pitchFamily="34" charset="0"/>
              <a:buChar char="•"/>
            </a:pPr>
            <a:r>
              <a:rPr lang="es-MX" sz="1400" b="0" i="0" dirty="0">
                <a:solidFill>
                  <a:srgbClr val="1F1F1F"/>
                </a:solidFill>
                <a:effectLst/>
                <a:latin typeface="var(--cds-font-family-source-sans-pro)"/>
              </a:rPr>
              <a:t>Los </a:t>
            </a:r>
            <a:r>
              <a:rPr lang="es-MX" sz="1400" b="1" i="0" dirty="0">
                <a:solidFill>
                  <a:srgbClr val="1F1F1F"/>
                </a:solidFill>
                <a:effectLst/>
                <a:latin typeface="unset"/>
              </a:rPr>
              <a:t>mapas de símbolos </a:t>
            </a:r>
            <a:r>
              <a:rPr lang="es-MX" sz="1400" b="0" i="0" dirty="0">
                <a:solidFill>
                  <a:srgbClr val="1F1F1F"/>
                </a:solidFill>
                <a:effectLst/>
                <a:latin typeface="var(--cds-font-family-source-sans-pro)"/>
              </a:rPr>
              <a:t>muestran una marca sobre una determinada latitud y longitud. Más información en este </a:t>
            </a:r>
            <a:r>
              <a:rPr lang="es-MX" sz="1400" b="0" i="0" u="sng" dirty="0">
                <a:solidFill>
                  <a:srgbClr val="1F1F1F"/>
                </a:solidFill>
                <a:effectLst/>
                <a:latin typeface="var(--cds-font-family-source-sans-pro)"/>
                <a:hlinkClick r:id="rId7"/>
              </a:rPr>
              <a:t>ejemplo de mapa de símbolos</a:t>
            </a:r>
            <a:r>
              <a:rPr lang="es-MX" sz="1400" b="0" i="0" dirty="0">
                <a:solidFill>
                  <a:srgbClr val="1F1F1F"/>
                </a:solidFill>
                <a:effectLst/>
                <a:latin typeface="var(--cds-font-family-source-sans-pro)"/>
              </a:rPr>
              <a:t>.</a:t>
            </a:r>
          </a:p>
          <a:p>
            <a:pPr algn="l">
              <a:spcAft>
                <a:spcPts val="750"/>
              </a:spcAft>
              <a:buFont typeface="Arial" panose="020B0604020202020204" pitchFamily="34" charset="0"/>
              <a:buChar char="•"/>
            </a:pPr>
            <a:r>
              <a:rPr lang="es-MX" sz="1400" b="0" i="0" dirty="0">
                <a:solidFill>
                  <a:srgbClr val="1F1F1F"/>
                </a:solidFill>
                <a:effectLst/>
                <a:latin typeface="var(--cds-font-family-source-sans-pro)"/>
              </a:rPr>
              <a:t>Los </a:t>
            </a:r>
            <a:r>
              <a:rPr lang="es-MX" sz="1400" b="1" i="0" dirty="0">
                <a:solidFill>
                  <a:srgbClr val="1F1F1F"/>
                </a:solidFill>
                <a:effectLst/>
                <a:latin typeface="unset"/>
              </a:rPr>
              <a:t>mapas </a:t>
            </a:r>
            <a:r>
              <a:rPr lang="es-MX" sz="1400" b="1" i="0" dirty="0" err="1">
                <a:solidFill>
                  <a:srgbClr val="1F1F1F"/>
                </a:solidFill>
                <a:effectLst/>
                <a:latin typeface="unset"/>
              </a:rPr>
              <a:t>coropléticos</a:t>
            </a:r>
            <a:r>
              <a:rPr lang="es-MX" sz="1400" b="1" i="0" dirty="0">
                <a:solidFill>
                  <a:srgbClr val="1F1F1F"/>
                </a:solidFill>
                <a:effectLst/>
                <a:latin typeface="unset"/>
              </a:rPr>
              <a:t> </a:t>
            </a:r>
            <a:r>
              <a:rPr lang="es-MX" sz="1400" b="0" i="0" dirty="0">
                <a:solidFill>
                  <a:srgbClr val="1F1F1F"/>
                </a:solidFill>
                <a:effectLst/>
                <a:latin typeface="var(--cds-font-family-source-sans-pro)"/>
              </a:rPr>
              <a:t>son mapas con áreas coloreadas según una medición o dimensión. Explora un </a:t>
            </a:r>
            <a:r>
              <a:rPr lang="es-MX" sz="1400" b="0" i="0" u="sng" dirty="0">
                <a:solidFill>
                  <a:srgbClr val="1F1F1F"/>
                </a:solidFill>
                <a:effectLst/>
                <a:latin typeface="var(--cds-font-family-source-sans-pro)"/>
                <a:hlinkClick r:id="rId8"/>
              </a:rPr>
              <a:t>ejemplo de mapa </a:t>
            </a:r>
            <a:r>
              <a:rPr lang="es-MX" sz="1400" b="0" i="0" u="sng" dirty="0" err="1">
                <a:solidFill>
                  <a:srgbClr val="1F1F1F"/>
                </a:solidFill>
                <a:effectLst/>
                <a:latin typeface="var(--cds-font-family-source-sans-pro)"/>
                <a:hlinkClick r:id="rId8"/>
              </a:rPr>
              <a:t>coroplético</a:t>
            </a:r>
            <a:r>
              <a:rPr lang="es-MX" sz="1400" b="0" i="0" dirty="0">
                <a:solidFill>
                  <a:srgbClr val="1F1F1F"/>
                </a:solidFill>
                <a:effectLst/>
                <a:latin typeface="var(--cds-font-family-source-sans-pro)"/>
              </a:rPr>
              <a:t>.</a:t>
            </a:r>
          </a:p>
          <a:p>
            <a:pPr algn="l">
              <a:spcAft>
                <a:spcPts val="750"/>
              </a:spcAft>
              <a:buFont typeface="Arial" panose="020B0604020202020204" pitchFamily="34" charset="0"/>
              <a:buChar char="•"/>
            </a:pPr>
            <a:r>
              <a:rPr lang="es-MX" sz="1400" b="0" i="0" dirty="0">
                <a:solidFill>
                  <a:srgbClr val="1F1F1F"/>
                </a:solidFill>
                <a:effectLst/>
                <a:latin typeface="var(--cds-font-family-source-sans-pro)"/>
              </a:rPr>
              <a:t>Las </a:t>
            </a:r>
            <a:r>
              <a:rPr lang="es-MX" sz="1400" b="1" i="0" dirty="0">
                <a:solidFill>
                  <a:srgbClr val="1F1F1F"/>
                </a:solidFill>
                <a:effectLst/>
                <a:latin typeface="unset"/>
              </a:rPr>
              <a:t>vistas en círculo </a:t>
            </a:r>
            <a:r>
              <a:rPr lang="es-MX" sz="1400" b="0" i="0" dirty="0">
                <a:solidFill>
                  <a:srgbClr val="1F1F1F"/>
                </a:solidFill>
                <a:effectLst/>
                <a:latin typeface="var(--cds-font-family-source-sans-pro)"/>
              </a:rPr>
              <a:t>muestran la fortaleza comparativa de los datos. Más información en este </a:t>
            </a:r>
            <a:r>
              <a:rPr lang="es-MX" sz="1400" b="0" i="0" u="sng" dirty="0">
                <a:solidFill>
                  <a:srgbClr val="1F1F1F"/>
                </a:solidFill>
                <a:effectLst/>
                <a:latin typeface="var(--cds-font-family-source-sans-pro)"/>
                <a:hlinkClick r:id="rId9"/>
              </a:rPr>
              <a:t>ejemplo de vista en círculo</a:t>
            </a:r>
            <a:r>
              <a:rPr lang="es-MX" sz="1400" b="0" i="0" dirty="0">
                <a:solidFill>
                  <a:srgbClr val="1F1F1F"/>
                </a:solidFill>
                <a:effectLst/>
                <a:latin typeface="var(--cds-font-family-source-sans-pro)"/>
              </a:rPr>
              <a:t>.</a:t>
            </a:r>
          </a:p>
          <a:p>
            <a:pPr algn="l">
              <a:spcAft>
                <a:spcPts val="750"/>
              </a:spcAft>
              <a:buFont typeface="Arial" panose="020B0604020202020204" pitchFamily="34" charset="0"/>
              <a:buChar char="•"/>
            </a:pPr>
            <a:r>
              <a:rPr lang="es-MX" sz="1400" b="0" i="0" dirty="0">
                <a:solidFill>
                  <a:srgbClr val="1F1F1F"/>
                </a:solidFill>
                <a:effectLst/>
                <a:latin typeface="var(--cds-font-family-source-sans-pro)"/>
              </a:rPr>
              <a:t>Los </a:t>
            </a:r>
            <a:r>
              <a:rPr lang="es-MX" sz="1400" b="1" i="0" dirty="0">
                <a:solidFill>
                  <a:srgbClr val="1F1F1F"/>
                </a:solidFill>
                <a:effectLst/>
                <a:latin typeface="unset"/>
              </a:rPr>
              <a:t>diagramas de caja, </a:t>
            </a:r>
            <a:r>
              <a:rPr lang="es-MX" sz="1400" b="0" i="0" dirty="0">
                <a:solidFill>
                  <a:srgbClr val="1F1F1F"/>
                </a:solidFill>
                <a:effectLst/>
                <a:latin typeface="var(--cds-font-family-source-sans-pro)"/>
              </a:rPr>
              <a:t>también conocidos como </a:t>
            </a:r>
            <a:r>
              <a:rPr lang="es-MX" sz="1400" b="1" i="0" dirty="0">
                <a:solidFill>
                  <a:srgbClr val="1F1F1F"/>
                </a:solidFill>
                <a:effectLst/>
                <a:latin typeface="unset"/>
              </a:rPr>
              <a:t>gráficos </a:t>
            </a:r>
            <a:r>
              <a:rPr lang="es-MX" sz="1400" b="1" i="1" dirty="0">
                <a:solidFill>
                  <a:srgbClr val="1F1F1F"/>
                </a:solidFill>
                <a:effectLst/>
                <a:latin typeface="unset"/>
              </a:rPr>
              <a:t>box-and </a:t>
            </a:r>
            <a:r>
              <a:rPr lang="es-MX" sz="1400" b="1" i="1" dirty="0" err="1">
                <a:solidFill>
                  <a:srgbClr val="1F1F1F"/>
                </a:solidFill>
                <a:effectLst/>
                <a:latin typeface="unset"/>
              </a:rPr>
              <a:t>whiskers</a:t>
            </a:r>
            <a:r>
              <a:rPr lang="es-MX" sz="1400" b="1" i="1" dirty="0">
                <a:solidFill>
                  <a:srgbClr val="1F1F1F"/>
                </a:solidFill>
                <a:effectLst/>
                <a:latin typeface="unset"/>
              </a:rPr>
              <a:t>, </a:t>
            </a:r>
            <a:r>
              <a:rPr lang="es-MX" sz="1400" b="0" i="0" dirty="0">
                <a:solidFill>
                  <a:srgbClr val="1F1F1F"/>
                </a:solidFill>
                <a:effectLst/>
                <a:latin typeface="var(--cds-font-family-source-sans-pro)"/>
              </a:rPr>
              <a:t>muestran la distribución de los valores a lo largo de un eje del gráfico. Consulta los </a:t>
            </a:r>
            <a:r>
              <a:rPr lang="es-MX" sz="1400" b="0" i="0" u="sng" dirty="0">
                <a:solidFill>
                  <a:srgbClr val="1F1F1F"/>
                </a:solidFill>
                <a:effectLst/>
                <a:latin typeface="var(--cds-font-family-source-sans-pro)"/>
                <a:hlinkClick r:id="rId10"/>
              </a:rPr>
              <a:t>pasos para crear un diagrama de caja</a:t>
            </a:r>
            <a:r>
              <a:rPr lang="es-MX" sz="1400" b="0" i="0" dirty="0">
                <a:solidFill>
                  <a:srgbClr val="1F1F1F"/>
                </a:solidFill>
                <a:effectLst/>
                <a:latin typeface="var(--cds-font-family-source-sans-pro)"/>
              </a:rPr>
              <a:t>.</a:t>
            </a:r>
          </a:p>
          <a:p>
            <a:pPr algn="l">
              <a:spcAft>
                <a:spcPts val="750"/>
              </a:spcAft>
              <a:buFont typeface="Arial" panose="020B0604020202020204" pitchFamily="34" charset="0"/>
              <a:buChar char="•"/>
            </a:pPr>
            <a:r>
              <a:rPr lang="es-MX" sz="1400" b="0" i="0" dirty="0">
                <a:solidFill>
                  <a:srgbClr val="1F1F1F"/>
                </a:solidFill>
                <a:effectLst/>
                <a:latin typeface="var(--cds-font-family-source-sans-pro)"/>
              </a:rPr>
              <a:t>Los </a:t>
            </a:r>
            <a:r>
              <a:rPr lang="es-MX" sz="1400" b="1" i="0" dirty="0">
                <a:solidFill>
                  <a:srgbClr val="1F1F1F"/>
                </a:solidFill>
                <a:effectLst/>
                <a:latin typeface="unset"/>
              </a:rPr>
              <a:t>gráficos de viñetas </a:t>
            </a:r>
            <a:r>
              <a:rPr lang="es-MX" sz="1400" b="0" i="0" dirty="0">
                <a:solidFill>
                  <a:srgbClr val="1F1F1F"/>
                </a:solidFill>
                <a:effectLst/>
                <a:latin typeface="var(--cds-font-family-source-sans-pro)"/>
              </a:rPr>
              <a:t>comparan una medida primaria con otra y pueden usarse en lugar de los gráficos de medidores de dial. Revisa los </a:t>
            </a:r>
            <a:r>
              <a:rPr lang="es-MX" sz="1400" b="0" i="0" u="sng" dirty="0">
                <a:solidFill>
                  <a:srgbClr val="1F1F1F"/>
                </a:solidFill>
                <a:effectLst/>
                <a:latin typeface="var(--cds-font-family-source-sans-pro)"/>
                <a:hlinkClick r:id="rId11"/>
              </a:rPr>
              <a:t>pasos para crear un gráfico de viñetas</a:t>
            </a:r>
            <a:r>
              <a:rPr lang="es-MX" sz="1400" b="0" i="0" dirty="0">
                <a:solidFill>
                  <a:srgbClr val="1F1F1F"/>
                </a:solidFill>
                <a:effectLst/>
                <a:latin typeface="var(--cds-font-family-source-sans-pro)"/>
              </a:rPr>
              <a:t>.</a:t>
            </a:r>
          </a:p>
          <a:p>
            <a:pPr algn="l">
              <a:spcAft>
                <a:spcPts val="750"/>
              </a:spcAft>
              <a:buFont typeface="Arial" panose="020B0604020202020204" pitchFamily="34" charset="0"/>
              <a:buChar char="•"/>
            </a:pPr>
            <a:r>
              <a:rPr lang="es-MX" sz="1400" b="0" i="0" dirty="0">
                <a:solidFill>
                  <a:srgbClr val="1F1F1F"/>
                </a:solidFill>
                <a:effectLst/>
                <a:latin typeface="var(--cds-font-family-source-sans-pro)"/>
              </a:rPr>
              <a:t>Los </a:t>
            </a:r>
            <a:r>
              <a:rPr lang="es-MX" sz="1400" b="1" i="0" dirty="0">
                <a:solidFill>
                  <a:srgbClr val="1F1F1F"/>
                </a:solidFill>
                <a:effectLst/>
                <a:latin typeface="unset"/>
              </a:rPr>
              <a:t>gráficos de burbujas agrupadas </a:t>
            </a:r>
            <a:r>
              <a:rPr lang="es-MX" sz="1400" b="0" i="0" dirty="0">
                <a:solidFill>
                  <a:srgbClr val="1F1F1F"/>
                </a:solidFill>
                <a:effectLst/>
                <a:latin typeface="var(--cds-font-family-source-sans-pro)"/>
              </a:rPr>
              <a:t>muestran los datos en círculos agrupados. Revisa los </a:t>
            </a:r>
            <a:r>
              <a:rPr lang="es-MX" sz="1400" b="0" i="0" u="sng" dirty="0">
                <a:solidFill>
                  <a:srgbClr val="1F1F1F"/>
                </a:solidFill>
                <a:effectLst/>
                <a:latin typeface="var(--cds-font-family-source-sans-pro)"/>
                <a:hlinkClick r:id="rId12"/>
              </a:rPr>
              <a:t>pasos para crear un gráfico de burbujas agrupadas</a:t>
            </a:r>
            <a:r>
              <a:rPr lang="es-MX" sz="1400" b="0" i="0" dirty="0">
                <a:solidFill>
                  <a:srgbClr val="1F1F1F"/>
                </a:solidFill>
                <a:effectLst/>
                <a:latin typeface="var(--cds-font-family-source-sans-pro)"/>
              </a:rPr>
              <a:t>.</a:t>
            </a:r>
          </a:p>
          <a:p>
            <a:endParaRPr lang="es-MX" sz="1400" dirty="0"/>
          </a:p>
        </p:txBody>
      </p:sp>
    </p:spTree>
    <p:extLst>
      <p:ext uri="{BB962C8B-B14F-4D97-AF65-F5344CB8AC3E}">
        <p14:creationId xmlns:p14="http://schemas.microsoft.com/office/powerpoint/2010/main" val="3870644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B0E2164-5D97-F2F9-1BA4-084A4402AC50}"/>
              </a:ext>
            </a:extLst>
          </p:cNvPr>
          <p:cNvSpPr>
            <a:spLocks noGrp="1"/>
          </p:cNvSpPr>
          <p:nvPr>
            <p:ph idx="1"/>
          </p:nvPr>
        </p:nvSpPr>
        <p:spPr>
          <a:xfrm>
            <a:off x="582705" y="400237"/>
            <a:ext cx="3706907" cy="1939551"/>
          </a:xfrm>
        </p:spPr>
        <p:txBody>
          <a:bodyPr>
            <a:normAutofit/>
          </a:bodyPr>
          <a:lstStyle/>
          <a:p>
            <a:r>
              <a:rPr lang="es-MX" sz="2000" dirty="0"/>
              <a:t>Data </a:t>
            </a:r>
            <a:r>
              <a:rPr lang="es-MX" sz="2000" dirty="0" err="1"/>
              <a:t>analitycs</a:t>
            </a:r>
            <a:r>
              <a:rPr lang="es-MX" sz="2000" dirty="0"/>
              <a:t>: </a:t>
            </a:r>
            <a:r>
              <a:rPr lang="es-MX" sz="2000" dirty="0" err="1"/>
              <a:t>collection</a:t>
            </a:r>
            <a:r>
              <a:rPr lang="es-MX" sz="2000" dirty="0"/>
              <a:t>, and </a:t>
            </a:r>
            <a:r>
              <a:rPr lang="es-MX" sz="2000" dirty="0" err="1"/>
              <a:t>analysis</a:t>
            </a:r>
            <a:r>
              <a:rPr lang="es-MX" sz="2000" dirty="0"/>
              <a:t> and </a:t>
            </a:r>
            <a:r>
              <a:rPr lang="es-MX" sz="2000" dirty="0" err="1"/>
              <a:t>then</a:t>
            </a:r>
            <a:r>
              <a:rPr lang="es-MX" sz="2000" dirty="0"/>
              <a:t> use </a:t>
            </a:r>
            <a:r>
              <a:rPr lang="es-MX" sz="2000" dirty="0" err="1"/>
              <a:t>of</a:t>
            </a:r>
            <a:r>
              <a:rPr lang="es-MX" sz="2000" dirty="0"/>
              <a:t> data </a:t>
            </a:r>
            <a:r>
              <a:rPr lang="es-MX" sz="2000" dirty="0" err="1"/>
              <a:t>to</a:t>
            </a:r>
            <a:r>
              <a:rPr lang="es-MX" sz="2000" dirty="0"/>
              <a:t> </a:t>
            </a:r>
            <a:r>
              <a:rPr lang="es-MX" sz="2000" dirty="0" err="1"/>
              <a:t>tell</a:t>
            </a:r>
            <a:r>
              <a:rPr lang="es-MX" sz="2000" dirty="0"/>
              <a:t> </a:t>
            </a:r>
            <a:r>
              <a:rPr lang="es-MX" sz="2000" dirty="0" err="1"/>
              <a:t>stories</a:t>
            </a:r>
            <a:r>
              <a:rPr lang="es-MX" sz="2000" dirty="0"/>
              <a:t>, </a:t>
            </a:r>
            <a:r>
              <a:rPr lang="es-MX" sz="2000" dirty="0" err="1"/>
              <a:t>using</a:t>
            </a:r>
            <a:r>
              <a:rPr lang="es-MX" sz="2000" dirty="0"/>
              <a:t> charts and </a:t>
            </a:r>
            <a:r>
              <a:rPr lang="es-MX" sz="2000" dirty="0" err="1"/>
              <a:t>visualizations</a:t>
            </a:r>
            <a:r>
              <a:rPr lang="es-MX" sz="2000" dirty="0"/>
              <a:t>, so </a:t>
            </a:r>
            <a:r>
              <a:rPr lang="es-MX" sz="2000" dirty="0" err="1"/>
              <a:t>that</a:t>
            </a:r>
            <a:r>
              <a:rPr lang="es-MX" sz="2000" dirty="0"/>
              <a:t> </a:t>
            </a:r>
            <a:r>
              <a:rPr lang="es-MX" sz="2000" dirty="0" err="1"/>
              <a:t>bussinesses</a:t>
            </a:r>
            <a:r>
              <a:rPr lang="es-MX" sz="2000" dirty="0"/>
              <a:t> can </a:t>
            </a:r>
            <a:r>
              <a:rPr lang="es-MX" sz="2000" dirty="0" err="1"/>
              <a:t>make</a:t>
            </a:r>
            <a:r>
              <a:rPr lang="es-MX" sz="2000" dirty="0"/>
              <a:t> </a:t>
            </a:r>
            <a:r>
              <a:rPr lang="es-MX" sz="2000" dirty="0" err="1"/>
              <a:t>better</a:t>
            </a:r>
            <a:r>
              <a:rPr lang="es-MX" sz="2000" dirty="0"/>
              <a:t> </a:t>
            </a:r>
            <a:r>
              <a:rPr lang="es-MX" sz="2000" dirty="0" err="1"/>
              <a:t>decisions</a:t>
            </a:r>
            <a:endParaRPr lang="es-MX" sz="2000" dirty="0"/>
          </a:p>
        </p:txBody>
      </p:sp>
      <p:pic>
        <p:nvPicPr>
          <p:cNvPr id="5" name="Imagen 4">
            <a:extLst>
              <a:ext uri="{FF2B5EF4-FFF2-40B4-BE49-F238E27FC236}">
                <a16:creationId xmlns:a16="http://schemas.microsoft.com/office/drawing/2014/main" id="{6508BE75-371F-CA0C-E133-A6387D18D995}"/>
              </a:ext>
            </a:extLst>
          </p:cNvPr>
          <p:cNvPicPr>
            <a:picLocks noChangeAspect="1"/>
          </p:cNvPicPr>
          <p:nvPr/>
        </p:nvPicPr>
        <p:blipFill>
          <a:blip r:embed="rId2"/>
          <a:stretch>
            <a:fillRect/>
          </a:stretch>
        </p:blipFill>
        <p:spPr>
          <a:xfrm>
            <a:off x="6096000" y="400238"/>
            <a:ext cx="4123765" cy="1710598"/>
          </a:xfrm>
          <a:prstGeom prst="rect">
            <a:avLst/>
          </a:prstGeom>
        </p:spPr>
      </p:pic>
      <p:pic>
        <p:nvPicPr>
          <p:cNvPr id="7" name="Imagen 6">
            <a:extLst>
              <a:ext uri="{FF2B5EF4-FFF2-40B4-BE49-F238E27FC236}">
                <a16:creationId xmlns:a16="http://schemas.microsoft.com/office/drawing/2014/main" id="{B63E9557-E83E-66F0-A585-44145876595F}"/>
              </a:ext>
            </a:extLst>
          </p:cNvPr>
          <p:cNvPicPr>
            <a:picLocks noChangeAspect="1"/>
          </p:cNvPicPr>
          <p:nvPr/>
        </p:nvPicPr>
        <p:blipFill>
          <a:blip r:embed="rId3"/>
          <a:stretch>
            <a:fillRect/>
          </a:stretch>
        </p:blipFill>
        <p:spPr>
          <a:xfrm>
            <a:off x="278313" y="2634237"/>
            <a:ext cx="7064904" cy="1883975"/>
          </a:xfrm>
          <a:prstGeom prst="rect">
            <a:avLst/>
          </a:prstGeom>
        </p:spPr>
      </p:pic>
      <p:pic>
        <p:nvPicPr>
          <p:cNvPr id="2" name="Imagen 1">
            <a:extLst>
              <a:ext uri="{FF2B5EF4-FFF2-40B4-BE49-F238E27FC236}">
                <a16:creationId xmlns:a16="http://schemas.microsoft.com/office/drawing/2014/main" id="{C422658B-B22C-ACA4-29FB-1D6FC9D1C69F}"/>
              </a:ext>
            </a:extLst>
          </p:cNvPr>
          <p:cNvPicPr>
            <a:picLocks noChangeAspect="1"/>
          </p:cNvPicPr>
          <p:nvPr/>
        </p:nvPicPr>
        <p:blipFill>
          <a:blip r:embed="rId4"/>
          <a:stretch>
            <a:fillRect/>
          </a:stretch>
        </p:blipFill>
        <p:spPr>
          <a:xfrm>
            <a:off x="802341" y="5154903"/>
            <a:ext cx="6642437" cy="1288026"/>
          </a:xfrm>
          <a:prstGeom prst="rect">
            <a:avLst/>
          </a:prstGeom>
        </p:spPr>
      </p:pic>
      <p:sp>
        <p:nvSpPr>
          <p:cNvPr id="4" name="CuadroTexto 3">
            <a:extLst>
              <a:ext uri="{FF2B5EF4-FFF2-40B4-BE49-F238E27FC236}">
                <a16:creationId xmlns:a16="http://schemas.microsoft.com/office/drawing/2014/main" id="{38ADE4B5-780D-8B85-3C09-3C7F8F01DDA6}"/>
              </a:ext>
            </a:extLst>
          </p:cNvPr>
          <p:cNvSpPr txBox="1"/>
          <p:nvPr/>
        </p:nvSpPr>
        <p:spPr>
          <a:xfrm>
            <a:off x="8269940" y="3576224"/>
            <a:ext cx="3213848" cy="2031325"/>
          </a:xfrm>
          <a:prstGeom prst="rect">
            <a:avLst/>
          </a:prstGeom>
          <a:noFill/>
        </p:spPr>
        <p:txBody>
          <a:bodyPr wrap="square" rtlCol="0">
            <a:spAutoFit/>
          </a:bodyPr>
          <a:lstStyle/>
          <a:p>
            <a:pPr marL="285750" indent="-285750">
              <a:buFont typeface="Arial" panose="020B0604020202020204" pitchFamily="34" charset="0"/>
              <a:buChar char="•"/>
            </a:pPr>
            <a:r>
              <a:rPr lang="es-MX" dirty="0" err="1"/>
              <a:t>First</a:t>
            </a:r>
            <a:r>
              <a:rPr lang="es-MX" dirty="0"/>
              <a:t> </a:t>
            </a:r>
          </a:p>
          <a:p>
            <a:pPr marL="285750" indent="-285750">
              <a:buFont typeface="Arial" panose="020B0604020202020204" pitchFamily="34" charset="0"/>
              <a:buChar char="•"/>
            </a:pPr>
            <a:r>
              <a:rPr lang="es-MX" dirty="0"/>
              <a:t>5 </a:t>
            </a:r>
            <a:r>
              <a:rPr lang="es-MX" dirty="0" err="1"/>
              <a:t>seconds</a:t>
            </a:r>
            <a:r>
              <a:rPr lang="es-MX" dirty="0"/>
              <a:t> </a:t>
            </a:r>
            <a:r>
              <a:rPr lang="es-MX" dirty="0" err="1"/>
              <a:t>attention</a:t>
            </a:r>
            <a:endParaRPr lang="es-MX" dirty="0"/>
          </a:p>
          <a:p>
            <a:pPr marL="285750" indent="-285750">
              <a:buFont typeface="Arial" panose="020B0604020202020204" pitchFamily="34" charset="0"/>
              <a:buChar char="•"/>
            </a:pPr>
            <a:r>
              <a:rPr lang="es-MX" dirty="0"/>
              <a:t>Clear and </a:t>
            </a:r>
            <a:r>
              <a:rPr lang="es-MX" dirty="0" err="1"/>
              <a:t>easy</a:t>
            </a:r>
            <a:r>
              <a:rPr lang="es-MX" dirty="0"/>
              <a:t> </a:t>
            </a:r>
            <a:r>
              <a:rPr lang="es-MX" dirty="0" err="1"/>
              <a:t>to</a:t>
            </a:r>
            <a:r>
              <a:rPr lang="es-MX" dirty="0"/>
              <a:t> </a:t>
            </a:r>
            <a:r>
              <a:rPr lang="es-MX" dirty="0" err="1"/>
              <a:t>follow</a:t>
            </a:r>
            <a:endParaRPr lang="es-MX" dirty="0"/>
          </a:p>
          <a:p>
            <a:pPr marL="285750" indent="-285750">
              <a:buFont typeface="Arial" panose="020B0604020202020204" pitchFamily="34" charset="0"/>
              <a:buChar char="•"/>
            </a:pPr>
            <a:r>
              <a:rPr lang="es-MX" dirty="0"/>
              <a:t>+ 5 </a:t>
            </a:r>
            <a:r>
              <a:rPr lang="es-MX" dirty="0" err="1"/>
              <a:t>seconds</a:t>
            </a:r>
            <a:r>
              <a:rPr lang="es-MX" dirty="0"/>
              <a:t> </a:t>
            </a:r>
            <a:r>
              <a:rPr lang="es-MX" dirty="0" err="1"/>
              <a:t>they</a:t>
            </a:r>
            <a:r>
              <a:rPr lang="es-MX" dirty="0"/>
              <a:t> </a:t>
            </a:r>
            <a:r>
              <a:rPr lang="es-MX" dirty="0" err="1"/>
              <a:t>should</a:t>
            </a:r>
            <a:r>
              <a:rPr lang="es-MX" dirty="0"/>
              <a:t> </a:t>
            </a:r>
            <a:r>
              <a:rPr lang="es-MX" dirty="0" err="1"/>
              <a:t>understand</a:t>
            </a:r>
            <a:r>
              <a:rPr lang="es-MX" dirty="0"/>
              <a:t> conclusión DV </a:t>
            </a:r>
            <a:r>
              <a:rPr lang="es-MX" dirty="0" err="1"/>
              <a:t>is</a:t>
            </a:r>
            <a:r>
              <a:rPr lang="es-MX" dirty="0"/>
              <a:t> </a:t>
            </a:r>
            <a:r>
              <a:rPr lang="es-MX" dirty="0" err="1"/>
              <a:t>making</a:t>
            </a:r>
            <a:endParaRPr lang="es-MX" dirty="0"/>
          </a:p>
          <a:p>
            <a:endParaRPr lang="es-MX" dirty="0"/>
          </a:p>
        </p:txBody>
      </p:sp>
    </p:spTree>
    <p:extLst>
      <p:ext uri="{BB962C8B-B14F-4D97-AF65-F5344CB8AC3E}">
        <p14:creationId xmlns:p14="http://schemas.microsoft.com/office/powerpoint/2010/main" val="2468914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Marcador de contenido 4" descr="Interfaz de usuario gráfica, Texto, Aplicación, Chat o mensaje de texto&#10;&#10;Descripción generada automáticamente">
            <a:extLst>
              <a:ext uri="{FF2B5EF4-FFF2-40B4-BE49-F238E27FC236}">
                <a16:creationId xmlns:a16="http://schemas.microsoft.com/office/drawing/2014/main" id="{CC582298-6019-11CE-E3A1-6D8BE949E614}"/>
              </a:ext>
            </a:extLst>
          </p:cNvPr>
          <p:cNvPicPr>
            <a:picLocks noGrp="1" noChangeAspect="1"/>
          </p:cNvPicPr>
          <p:nvPr>
            <p:ph idx="1"/>
          </p:nvPr>
        </p:nvPicPr>
        <p:blipFill>
          <a:blip r:embed="rId2"/>
          <a:stretch>
            <a:fillRect/>
          </a:stretch>
        </p:blipFill>
        <p:spPr>
          <a:xfrm>
            <a:off x="274223" y="846000"/>
            <a:ext cx="4318498" cy="1716602"/>
          </a:xfrm>
          <a:prstGeom prst="rect">
            <a:avLst/>
          </a:prstGeom>
        </p:spPr>
      </p:pic>
      <p:pic>
        <p:nvPicPr>
          <p:cNvPr id="7" name="Imagen 6">
            <a:extLst>
              <a:ext uri="{FF2B5EF4-FFF2-40B4-BE49-F238E27FC236}">
                <a16:creationId xmlns:a16="http://schemas.microsoft.com/office/drawing/2014/main" id="{900A32D1-48BF-1514-E27F-A4E1CFB85A8A}"/>
              </a:ext>
            </a:extLst>
          </p:cNvPr>
          <p:cNvPicPr>
            <a:picLocks noChangeAspect="1"/>
          </p:cNvPicPr>
          <p:nvPr/>
        </p:nvPicPr>
        <p:blipFill>
          <a:blip r:embed="rId3"/>
          <a:stretch>
            <a:fillRect/>
          </a:stretch>
        </p:blipFill>
        <p:spPr>
          <a:xfrm>
            <a:off x="3950917" y="261414"/>
            <a:ext cx="7966860" cy="1442887"/>
          </a:xfrm>
          <a:prstGeom prst="rect">
            <a:avLst/>
          </a:prstGeom>
        </p:spPr>
      </p:pic>
      <p:pic>
        <p:nvPicPr>
          <p:cNvPr id="9" name="Imagen 8">
            <a:extLst>
              <a:ext uri="{FF2B5EF4-FFF2-40B4-BE49-F238E27FC236}">
                <a16:creationId xmlns:a16="http://schemas.microsoft.com/office/drawing/2014/main" id="{3022428D-E921-7760-56E7-219344BE1780}"/>
              </a:ext>
            </a:extLst>
          </p:cNvPr>
          <p:cNvPicPr>
            <a:picLocks noChangeAspect="1"/>
          </p:cNvPicPr>
          <p:nvPr/>
        </p:nvPicPr>
        <p:blipFill>
          <a:blip r:embed="rId4"/>
          <a:stretch>
            <a:fillRect/>
          </a:stretch>
        </p:blipFill>
        <p:spPr>
          <a:xfrm>
            <a:off x="1013811" y="3429000"/>
            <a:ext cx="5620867" cy="2149609"/>
          </a:xfrm>
          <a:prstGeom prst="rect">
            <a:avLst/>
          </a:prstGeom>
        </p:spPr>
      </p:pic>
    </p:spTree>
    <p:extLst>
      <p:ext uri="{BB962C8B-B14F-4D97-AF65-F5344CB8AC3E}">
        <p14:creationId xmlns:p14="http://schemas.microsoft.com/office/powerpoint/2010/main" val="1631435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B7268A7-90AB-BB16-367A-E46579FFA6DB}"/>
              </a:ext>
            </a:extLst>
          </p:cNvPr>
          <p:cNvSpPr>
            <a:spLocks noGrp="1"/>
          </p:cNvSpPr>
          <p:nvPr>
            <p:ph idx="1"/>
          </p:nvPr>
        </p:nvSpPr>
        <p:spPr>
          <a:xfrm>
            <a:off x="766482" y="336176"/>
            <a:ext cx="10587318" cy="5840787"/>
          </a:xfrm>
        </p:spPr>
        <p:txBody>
          <a:bodyPr>
            <a:normAutofit fontScale="85000" lnSpcReduction="20000"/>
          </a:bodyPr>
          <a:lstStyle/>
          <a:p>
            <a:pPr marL="0" indent="0" algn="l">
              <a:buNone/>
            </a:pPr>
            <a:r>
              <a:rPr lang="es-MX" dirty="0">
                <a:solidFill>
                  <a:srgbClr val="0F1114"/>
                </a:solidFill>
                <a:latin typeface="Source Sans Pro" panose="020B0503030403020204" pitchFamily="34" charset="0"/>
              </a:rPr>
              <a:t>H</a:t>
            </a:r>
            <a:r>
              <a:rPr lang="es-MX" b="0" i="0" dirty="0">
                <a:solidFill>
                  <a:srgbClr val="0F1114"/>
                </a:solidFill>
                <a:effectLst/>
                <a:latin typeface="Source Sans Pro" panose="020B0503030403020204" pitchFamily="34" charset="0"/>
              </a:rPr>
              <a:t>as tenido en cuenta algunas reglas sobre lo que constituye una visualización de datos útil:</a:t>
            </a:r>
          </a:p>
          <a:p>
            <a:pPr algn="l"/>
            <a:r>
              <a:rPr lang="es-MX" b="1" i="0" dirty="0">
                <a:solidFill>
                  <a:srgbClr val="0F1114"/>
                </a:solidFill>
                <a:effectLst/>
                <a:latin typeface="unset"/>
              </a:rPr>
              <a:t>Regla de los cinco segundos:</a:t>
            </a:r>
            <a:r>
              <a:rPr lang="es-MX" b="0" i="0" dirty="0">
                <a:solidFill>
                  <a:srgbClr val="0F1114"/>
                </a:solidFill>
                <a:effectLst/>
                <a:latin typeface="Source Sans Pro" panose="020B0503030403020204" pitchFamily="34" charset="0"/>
              </a:rPr>
              <a:t> Una visualización de datos debe ser lo suficientemente </a:t>
            </a:r>
            <a:r>
              <a:rPr lang="es-MX" b="1" i="0" dirty="0">
                <a:solidFill>
                  <a:srgbClr val="0F1114"/>
                </a:solidFill>
                <a:effectLst/>
                <a:latin typeface="unset"/>
              </a:rPr>
              <a:t>clara, eficaz y convincente</a:t>
            </a:r>
            <a:r>
              <a:rPr lang="es-MX" b="0" i="0" dirty="0">
                <a:solidFill>
                  <a:srgbClr val="0F1114"/>
                </a:solidFill>
                <a:effectLst/>
                <a:latin typeface="Source Sans Pro" panose="020B0503030403020204" pitchFamily="34" charset="0"/>
              </a:rPr>
              <a:t> como para ser absorbida en cinco segundos o menos.</a:t>
            </a:r>
          </a:p>
          <a:p>
            <a:pPr algn="l"/>
            <a:r>
              <a:rPr lang="es-MX" b="1" i="0" dirty="0">
                <a:solidFill>
                  <a:srgbClr val="0F1114"/>
                </a:solidFill>
                <a:effectLst/>
                <a:latin typeface="unset"/>
              </a:rPr>
              <a:t>Contraste de color:</a:t>
            </a:r>
            <a:r>
              <a:rPr lang="es-MX" b="0" i="0" dirty="0">
                <a:solidFill>
                  <a:srgbClr val="0F1114"/>
                </a:solidFill>
                <a:effectLst/>
                <a:latin typeface="Source Sans Pro" panose="020B0503030403020204" pitchFamily="34" charset="0"/>
              </a:rPr>
              <a:t> Los gráficos y los diagramas deben usar una </a:t>
            </a:r>
            <a:r>
              <a:rPr lang="es-MX" b="1" i="0" dirty="0">
                <a:solidFill>
                  <a:srgbClr val="0F1114"/>
                </a:solidFill>
                <a:effectLst/>
                <a:latin typeface="unset"/>
              </a:rPr>
              <a:t>paleta de colores divergentes</a:t>
            </a:r>
            <a:r>
              <a:rPr lang="es-MX" b="0" i="0" dirty="0">
                <a:solidFill>
                  <a:srgbClr val="0F1114"/>
                </a:solidFill>
                <a:effectLst/>
                <a:latin typeface="Source Sans Pro" panose="020B0503030403020204" pitchFamily="34" charset="0"/>
              </a:rPr>
              <a:t> para mostrar el contraste entre los elementos.</a:t>
            </a:r>
          </a:p>
          <a:p>
            <a:pPr algn="l"/>
            <a:r>
              <a:rPr lang="es-MX" b="1" i="0" dirty="0">
                <a:solidFill>
                  <a:srgbClr val="0F1114"/>
                </a:solidFill>
                <a:effectLst/>
                <a:latin typeface="unset"/>
              </a:rPr>
              <a:t>Convenciones y expectativas:</a:t>
            </a:r>
            <a:r>
              <a:rPr lang="es-MX" b="0" i="0" dirty="0">
                <a:solidFill>
                  <a:srgbClr val="0F1114"/>
                </a:solidFill>
                <a:effectLst/>
                <a:latin typeface="Source Sans Pro" panose="020B0503030403020204" pitchFamily="34" charset="0"/>
              </a:rPr>
              <a:t> Los elementos visuales y su organización deben ajustarse a las </a:t>
            </a:r>
            <a:r>
              <a:rPr lang="es-MX" b="1" i="0" dirty="0">
                <a:solidFill>
                  <a:srgbClr val="0F1114"/>
                </a:solidFill>
                <a:effectLst/>
                <a:latin typeface="unset"/>
              </a:rPr>
              <a:t>expectativas del público </a:t>
            </a:r>
            <a:r>
              <a:rPr lang="es-MX" b="0" i="0" dirty="0">
                <a:solidFill>
                  <a:srgbClr val="0F1114"/>
                </a:solidFill>
                <a:effectLst/>
                <a:latin typeface="Source Sans Pro" panose="020B0503030403020204" pitchFamily="34" charset="0"/>
              </a:rPr>
              <a:t>y </a:t>
            </a:r>
            <a:r>
              <a:rPr lang="es-MX" b="1" i="0" dirty="0">
                <a:solidFill>
                  <a:srgbClr val="0F1114"/>
                </a:solidFill>
                <a:effectLst/>
                <a:latin typeface="unset"/>
              </a:rPr>
              <a:t>a las convenciones culturales</a:t>
            </a:r>
            <a:r>
              <a:rPr lang="es-MX" b="0" i="0" dirty="0">
                <a:solidFill>
                  <a:srgbClr val="0F1114"/>
                </a:solidFill>
                <a:effectLst/>
                <a:latin typeface="Source Sans Pro" panose="020B0503030403020204" pitchFamily="34" charset="0"/>
              </a:rPr>
              <a:t>. Por ejemplo, si la mayoría de tu público asocia el verde con un concepto positivo y el rojo con uno negativo, tu visualización debe reflejarlo.</a:t>
            </a:r>
          </a:p>
          <a:p>
            <a:pPr algn="l"/>
            <a:r>
              <a:rPr lang="es-MX" b="1" i="0" dirty="0">
                <a:solidFill>
                  <a:srgbClr val="0F1114"/>
                </a:solidFill>
                <a:effectLst/>
                <a:latin typeface="unset"/>
              </a:rPr>
              <a:t>Etiquetas mínimas:</a:t>
            </a:r>
            <a:r>
              <a:rPr lang="es-MX" b="0" i="0" dirty="0">
                <a:solidFill>
                  <a:srgbClr val="0F1114"/>
                </a:solidFill>
                <a:effectLst/>
                <a:latin typeface="Source Sans Pro" panose="020B0503030403020204" pitchFamily="34" charset="0"/>
              </a:rPr>
              <a:t> Los títulos, los ejes y las anotaciones deben usar </a:t>
            </a:r>
            <a:r>
              <a:rPr lang="es-MX" b="1" i="0" dirty="0">
                <a:solidFill>
                  <a:srgbClr val="0F1114"/>
                </a:solidFill>
                <a:effectLst/>
                <a:latin typeface="unset"/>
              </a:rPr>
              <a:t>la menor cantidad de etiquetas</a:t>
            </a:r>
            <a:r>
              <a:rPr lang="es-MX" b="0" i="0" dirty="0">
                <a:solidFill>
                  <a:srgbClr val="0F1114"/>
                </a:solidFill>
                <a:effectLst/>
                <a:latin typeface="Source Sans Pro" panose="020B0503030403020204" pitchFamily="34" charset="0"/>
              </a:rPr>
              <a:t> posible para que tengan sentido. Tener demasiadas etiquetas hace que el gráfico o la tabla estén demasiado cargados. Ocupa demasiado espacio e impide que las etiquetas se muestren con claridad.</a:t>
            </a:r>
          </a:p>
          <a:p>
            <a:pPr marL="0" indent="0" algn="l">
              <a:buNone/>
            </a:pPr>
            <a:endParaRPr lang="es-MX" b="0" i="0" dirty="0">
              <a:solidFill>
                <a:srgbClr val="0F1114"/>
              </a:solidFill>
              <a:effectLst/>
              <a:latin typeface="Source Sans Pro" panose="020B0503030403020204" pitchFamily="34" charset="0"/>
            </a:endParaRPr>
          </a:p>
          <a:p>
            <a:pPr marL="0" indent="0" algn="l">
              <a:buNone/>
            </a:pPr>
            <a:r>
              <a:rPr lang="es-MX" b="0" i="0" dirty="0">
                <a:solidFill>
                  <a:srgbClr val="0F1114"/>
                </a:solidFill>
                <a:effectLst/>
                <a:latin typeface="Source Sans Pro" panose="020B0503030403020204" pitchFamily="34" charset="0"/>
              </a:rPr>
              <a:t>Para repasar, puedes consultar las lecturas de esta sección. Consulta</a:t>
            </a:r>
            <a:r>
              <a:rPr lang="es-MX" b="0" i="0" u="sng" dirty="0">
                <a:solidFill>
                  <a:srgbClr val="0F1114"/>
                </a:solidFill>
                <a:effectLst/>
                <a:latin typeface="Source Sans Pro" panose="020B0503030403020204" pitchFamily="34" charset="0"/>
                <a:hlinkClick r:id="rId2"/>
              </a:rPr>
              <a:t> Diseño de un gráfico en 60 minutos</a:t>
            </a:r>
            <a:r>
              <a:rPr lang="es-MX" b="0" i="0" dirty="0">
                <a:solidFill>
                  <a:srgbClr val="0F1114"/>
                </a:solidFill>
                <a:effectLst/>
                <a:latin typeface="Source Sans Pro" panose="020B0503030403020204" pitchFamily="34" charset="0"/>
              </a:rPr>
              <a:t>,</a:t>
            </a:r>
            <a:r>
              <a:rPr lang="es-MX" b="0" i="0" u="sng" dirty="0">
                <a:solidFill>
                  <a:srgbClr val="0F1114"/>
                </a:solidFill>
                <a:effectLst/>
                <a:latin typeface="Source Sans Pro" panose="020B0503030403020204" pitchFamily="34" charset="0"/>
                <a:hlinkClick r:id="rId3"/>
              </a:rPr>
              <a:t> El maravilloso mundo de las visualizaciones</a:t>
            </a:r>
            <a:r>
              <a:rPr lang="es-MX" b="0" i="0" u="sng" dirty="0">
                <a:solidFill>
                  <a:srgbClr val="0F1114"/>
                </a:solidFill>
                <a:effectLst/>
                <a:latin typeface="Source Sans Pro" panose="020B0503030403020204" pitchFamily="34" charset="0"/>
              </a:rPr>
              <a:t> </a:t>
            </a:r>
            <a:r>
              <a:rPr lang="es-MX" b="0" i="0" dirty="0">
                <a:solidFill>
                  <a:srgbClr val="0F1114"/>
                </a:solidFill>
                <a:effectLst/>
                <a:latin typeface="Source Sans Pro" panose="020B0503030403020204" pitchFamily="34" charset="0"/>
              </a:rPr>
              <a:t>y</a:t>
            </a:r>
            <a:r>
              <a:rPr lang="es-MX" b="0" i="0" u="sng" dirty="0">
                <a:solidFill>
                  <a:srgbClr val="0F1114"/>
                </a:solidFill>
                <a:effectLst/>
                <a:latin typeface="Source Sans Pro" panose="020B0503030403020204" pitchFamily="34" charset="0"/>
                <a:hlinkClick r:id="rId4"/>
              </a:rPr>
              <a:t> Visualizaciones en hojas de cálculo y </a:t>
            </a:r>
            <a:r>
              <a:rPr lang="es-MX" b="0" i="0" u="sng" dirty="0" err="1">
                <a:solidFill>
                  <a:srgbClr val="0F1114"/>
                </a:solidFill>
                <a:effectLst/>
                <a:latin typeface="Source Sans Pro" panose="020B0503030403020204" pitchFamily="34" charset="0"/>
                <a:hlinkClick r:id="rId4"/>
              </a:rPr>
              <a:t>Tableau</a:t>
            </a:r>
            <a:endParaRPr lang="es-MX" b="0" i="0" dirty="0">
              <a:solidFill>
                <a:srgbClr val="0F1114"/>
              </a:solidFill>
              <a:effectLst/>
              <a:latin typeface="Source Sans Pro" panose="020B0503030403020204" pitchFamily="34" charset="0"/>
            </a:endParaRPr>
          </a:p>
          <a:p>
            <a:pPr marL="0" indent="0">
              <a:buNone/>
            </a:pPr>
            <a:endParaRPr lang="es-MX" dirty="0"/>
          </a:p>
        </p:txBody>
      </p:sp>
    </p:spTree>
    <p:extLst>
      <p:ext uri="{BB962C8B-B14F-4D97-AF65-F5344CB8AC3E}">
        <p14:creationId xmlns:p14="http://schemas.microsoft.com/office/powerpoint/2010/main" val="37573644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a 4">
            <a:extLst>
              <a:ext uri="{FF2B5EF4-FFF2-40B4-BE49-F238E27FC236}">
                <a16:creationId xmlns:a16="http://schemas.microsoft.com/office/drawing/2014/main" id="{AF8FA1F9-7585-6F04-1487-0F8529773964}"/>
              </a:ext>
            </a:extLst>
          </p:cNvPr>
          <p:cNvGraphicFramePr>
            <a:graphicFrameLocks noGrp="1"/>
          </p:cNvGraphicFramePr>
          <p:nvPr>
            <p:extLst>
              <p:ext uri="{D42A27DB-BD31-4B8C-83A1-F6EECF244321}">
                <p14:modId xmlns:p14="http://schemas.microsoft.com/office/powerpoint/2010/main" val="3383863045"/>
              </p:ext>
            </p:extLst>
          </p:nvPr>
        </p:nvGraphicFramePr>
        <p:xfrm>
          <a:off x="612025" y="694665"/>
          <a:ext cx="11261728" cy="5898975"/>
        </p:xfrm>
        <a:graphic>
          <a:graphicData uri="http://schemas.openxmlformats.org/drawingml/2006/table">
            <a:tbl>
              <a:tblPr>
                <a:tableStyleId>{B301B821-A1FF-4177-AEE7-76D212191A09}</a:tableStyleId>
              </a:tblPr>
              <a:tblGrid>
                <a:gridCol w="2328006">
                  <a:extLst>
                    <a:ext uri="{9D8B030D-6E8A-4147-A177-3AD203B41FA5}">
                      <a16:colId xmlns:a16="http://schemas.microsoft.com/office/drawing/2014/main" val="652638619"/>
                    </a:ext>
                  </a:extLst>
                </a:gridCol>
                <a:gridCol w="8933722">
                  <a:extLst>
                    <a:ext uri="{9D8B030D-6E8A-4147-A177-3AD203B41FA5}">
                      <a16:colId xmlns:a16="http://schemas.microsoft.com/office/drawing/2014/main" val="3550375629"/>
                    </a:ext>
                  </a:extLst>
                </a:gridCol>
              </a:tblGrid>
              <a:tr h="1018527">
                <a:tc>
                  <a:txBody>
                    <a:bodyPr/>
                    <a:lstStyle/>
                    <a:p>
                      <a:pPr algn="l" fontAlgn="ctr"/>
                      <a:r>
                        <a:rPr lang="es-MX" sz="1800" b="0" u="sng" strike="noStrike">
                          <a:solidFill>
                            <a:srgbClr val="0563C1"/>
                          </a:solidFill>
                          <a:effectLst/>
                          <a:hlinkClick r:id="rId2"/>
                        </a:rPr>
                        <a:t>Configurar fuentes de datos</a:t>
                      </a:r>
                      <a:endParaRPr lang="es-MX" sz="1800" b="0" i="0" u="sng" strike="noStrike">
                        <a:solidFill>
                          <a:srgbClr val="0563C1"/>
                        </a:solidFill>
                        <a:effectLst/>
                        <a:latin typeface="Calibri" panose="020F0502020204030204" pitchFamily="34" charset="0"/>
                      </a:endParaRPr>
                    </a:p>
                  </a:txBody>
                  <a:tcPr marL="4561" marR="4561" marT="4561" marB="0" anchor="ctr"/>
                </a:tc>
                <a:tc>
                  <a:txBody>
                    <a:bodyPr/>
                    <a:lstStyle/>
                    <a:p>
                      <a:pPr algn="l" fontAlgn="ctr"/>
                      <a:r>
                        <a:rPr lang="es-MX" sz="1800" b="0" u="none" strike="noStrike">
                          <a:solidFill>
                            <a:srgbClr val="1F1F1F"/>
                          </a:solidFill>
                          <a:effectLst/>
                        </a:rPr>
                        <a:t>Esta página se vincula a otros recursos que explican cómo </a:t>
                      </a:r>
                      <a:r>
                        <a:rPr lang="es-MX" sz="1800" b="1" u="none" strike="noStrike">
                          <a:solidFill>
                            <a:srgbClr val="1F1F1F"/>
                          </a:solidFill>
                          <a:effectLst/>
                        </a:rPr>
                        <a:t>configurar tus fuentes de datos </a:t>
                      </a:r>
                      <a:r>
                        <a:rPr lang="es-MX" sz="1800" b="0" u="none" strike="noStrike">
                          <a:solidFill>
                            <a:srgbClr val="1F1F1F"/>
                          </a:solidFill>
                          <a:effectLst/>
                        </a:rPr>
                        <a:t>y prepararlas para el análisis una vez que las has conectado a tu cuenta Tableau. Incluye específicamente artículos que explican cómo unir o combinar datos y qué es una unión y cómo funciona. Es un buen punto de partida para empezar a utilizar y combinar fuentes de datos.</a:t>
                      </a:r>
                      <a:endParaRPr lang="es-MX" sz="1800" b="0" i="0" u="none" strike="noStrike">
                        <a:solidFill>
                          <a:srgbClr val="1F1F1F"/>
                        </a:solidFill>
                        <a:effectLst/>
                        <a:latin typeface="Var(--cds-font-family-source-sa"/>
                      </a:endParaRPr>
                    </a:p>
                  </a:txBody>
                  <a:tcPr marL="4561" marR="4561" marT="4561" marB="0" anchor="ctr"/>
                </a:tc>
                <a:extLst>
                  <a:ext uri="{0D108BD9-81ED-4DB2-BD59-A6C34878D82A}">
                    <a16:rowId xmlns:a16="http://schemas.microsoft.com/office/drawing/2014/main" val="26168393"/>
                  </a:ext>
                </a:extLst>
              </a:tr>
              <a:tr h="851554">
                <a:tc>
                  <a:txBody>
                    <a:bodyPr/>
                    <a:lstStyle/>
                    <a:p>
                      <a:pPr algn="l" fontAlgn="ctr"/>
                      <a:r>
                        <a:rPr lang="es-MX" sz="1800" b="0" u="sng" strike="noStrike">
                          <a:solidFill>
                            <a:srgbClr val="0563C1"/>
                          </a:solidFill>
                          <a:effectLst/>
                          <a:hlinkClick r:id="rId3"/>
                        </a:rPr>
                        <a:t>Unir tus datos</a:t>
                      </a:r>
                      <a:endParaRPr lang="es-MX" sz="1800" b="0" i="0" u="sng" strike="noStrike">
                        <a:solidFill>
                          <a:srgbClr val="0563C1"/>
                        </a:solidFill>
                        <a:effectLst/>
                        <a:latin typeface="Calibri" panose="020F0502020204030204" pitchFamily="34" charset="0"/>
                      </a:endParaRPr>
                    </a:p>
                  </a:txBody>
                  <a:tcPr marL="4561" marR="4561" marT="4561" marB="0" anchor="ctr"/>
                </a:tc>
                <a:tc>
                  <a:txBody>
                    <a:bodyPr/>
                    <a:lstStyle/>
                    <a:p>
                      <a:pPr algn="l" fontAlgn="ctr"/>
                      <a:r>
                        <a:rPr lang="es-MX" sz="1800" b="1" u="none" strike="noStrike" dirty="0">
                          <a:solidFill>
                            <a:srgbClr val="1F1F1F"/>
                          </a:solidFill>
                          <a:effectLst/>
                        </a:rPr>
                        <a:t>Unir </a:t>
                      </a:r>
                      <a:r>
                        <a:rPr lang="es-MX" sz="1800" b="0" u="none" strike="noStrike" dirty="0">
                          <a:solidFill>
                            <a:srgbClr val="1F1F1F"/>
                          </a:solidFill>
                          <a:effectLst/>
                        </a:rPr>
                        <a:t>se refiere al proceso de combinar fuentes de datos según campos en común. Este artículo brinda una explicación más detallada de las diferentes uniones, cómo usarlas en </a:t>
                      </a:r>
                      <a:r>
                        <a:rPr lang="es-MX" sz="1800" b="0" u="none" strike="noStrike" dirty="0" err="1">
                          <a:solidFill>
                            <a:srgbClr val="1F1F1F"/>
                          </a:solidFill>
                          <a:effectLst/>
                        </a:rPr>
                        <a:t>Tableau</a:t>
                      </a:r>
                      <a:r>
                        <a:rPr lang="es-MX" sz="1800" b="0" u="none" strike="noStrike" dirty="0">
                          <a:solidFill>
                            <a:srgbClr val="1F1F1F"/>
                          </a:solidFill>
                          <a:effectLst/>
                        </a:rPr>
                        <a:t>, y un ejemplo de unión con una guía paso a paso.</a:t>
                      </a:r>
                      <a:endParaRPr lang="es-MX" sz="1800" b="1" i="0" u="none" strike="noStrike" dirty="0">
                        <a:solidFill>
                          <a:srgbClr val="1F1F1F"/>
                        </a:solidFill>
                        <a:effectLst/>
                        <a:latin typeface="Unset"/>
                      </a:endParaRPr>
                    </a:p>
                  </a:txBody>
                  <a:tcPr marL="4561" marR="4561" marT="4561" marB="0" anchor="ctr"/>
                </a:tc>
                <a:extLst>
                  <a:ext uri="{0D108BD9-81ED-4DB2-BD59-A6C34878D82A}">
                    <a16:rowId xmlns:a16="http://schemas.microsoft.com/office/drawing/2014/main" val="4109024922"/>
                  </a:ext>
                </a:extLst>
              </a:tr>
              <a:tr h="957304">
                <a:tc>
                  <a:txBody>
                    <a:bodyPr/>
                    <a:lstStyle/>
                    <a:p>
                      <a:pPr algn="l" fontAlgn="ctr"/>
                      <a:r>
                        <a:rPr lang="es-MX" sz="1800" b="0" u="sng" strike="noStrike">
                          <a:solidFill>
                            <a:srgbClr val="0563C1"/>
                          </a:solidFill>
                          <a:effectLst/>
                          <a:hlinkClick r:id="rId4"/>
                        </a:rPr>
                        <a:t>No tengas miedo a las relaciones</a:t>
                      </a:r>
                      <a:endParaRPr lang="es-MX" sz="1800" b="0" i="0" u="sng" strike="noStrike">
                        <a:solidFill>
                          <a:srgbClr val="0563C1"/>
                        </a:solidFill>
                        <a:effectLst/>
                        <a:latin typeface="Calibri" panose="020F0502020204030204" pitchFamily="34" charset="0"/>
                      </a:endParaRPr>
                    </a:p>
                  </a:txBody>
                  <a:tcPr marL="4561" marR="4561" marT="4561" marB="0" anchor="ctr"/>
                </a:tc>
                <a:tc>
                  <a:txBody>
                    <a:bodyPr/>
                    <a:lstStyle/>
                    <a:p>
                      <a:pPr algn="l" fontAlgn="ctr"/>
                      <a:r>
                        <a:rPr lang="es-MX" sz="1800" b="0" u="none" strike="noStrike">
                          <a:solidFill>
                            <a:srgbClr val="1F1F1F"/>
                          </a:solidFill>
                          <a:effectLst/>
                        </a:rPr>
                        <a:t>Las </a:t>
                      </a:r>
                      <a:r>
                        <a:rPr lang="es-MX" sz="1800" b="1" u="none" strike="noStrike">
                          <a:solidFill>
                            <a:srgbClr val="1F1F1F"/>
                          </a:solidFill>
                          <a:effectLst/>
                        </a:rPr>
                        <a:t>relaciones </a:t>
                      </a:r>
                      <a:r>
                        <a:rPr lang="es-MX" sz="1800" b="0" u="none" strike="noStrike">
                          <a:solidFill>
                            <a:srgbClr val="1F1F1F"/>
                          </a:solidFill>
                          <a:effectLst/>
                        </a:rPr>
                        <a:t>te permiten combinar múltiples fuentes de datos en Tableau. Esta es una alternativa más flexible que las instrucciones Join, y no te obliga a crear una tabla única con tus múltiples fuentes de datos. Este artículo te permitirá conocer mejor cómo funcionan las relaciones.</a:t>
                      </a:r>
                      <a:endParaRPr lang="es-MX" sz="1800" b="0" i="0" u="none" strike="noStrike">
                        <a:solidFill>
                          <a:srgbClr val="1F1F1F"/>
                        </a:solidFill>
                        <a:effectLst/>
                        <a:latin typeface="Var(--cds-font-family-source-sa"/>
                      </a:endParaRPr>
                    </a:p>
                  </a:txBody>
                  <a:tcPr marL="4561" marR="4561" marT="4561" marB="0" anchor="ctr"/>
                </a:tc>
                <a:extLst>
                  <a:ext uri="{0D108BD9-81ED-4DB2-BD59-A6C34878D82A}">
                    <a16:rowId xmlns:a16="http://schemas.microsoft.com/office/drawing/2014/main" val="2438813195"/>
                  </a:ext>
                </a:extLst>
              </a:tr>
              <a:tr h="779200">
                <a:tc>
                  <a:txBody>
                    <a:bodyPr/>
                    <a:lstStyle/>
                    <a:p>
                      <a:pPr algn="l" fontAlgn="ctr"/>
                      <a:r>
                        <a:rPr lang="es-MX" sz="1800" b="0" u="sng" strike="noStrike">
                          <a:solidFill>
                            <a:srgbClr val="0563C1"/>
                          </a:solidFill>
                          <a:effectLst/>
                          <a:hlinkClick r:id="rId5"/>
                        </a:rPr>
                        <a:t>En qué se diferencian las relaciones de las instrucciones Join</a:t>
                      </a:r>
                      <a:endParaRPr lang="es-MX" sz="1800" b="0" i="0" u="sng" strike="noStrike">
                        <a:solidFill>
                          <a:srgbClr val="0563C1"/>
                        </a:solidFill>
                        <a:effectLst/>
                        <a:latin typeface="Calibri" panose="020F0502020204030204" pitchFamily="34" charset="0"/>
                      </a:endParaRPr>
                    </a:p>
                  </a:txBody>
                  <a:tcPr marL="4561" marR="4561" marT="4561" marB="0" anchor="ctr"/>
                </a:tc>
                <a:tc>
                  <a:txBody>
                    <a:bodyPr/>
                    <a:lstStyle/>
                    <a:p>
                      <a:pPr algn="l" fontAlgn="ctr"/>
                      <a:r>
                        <a:rPr lang="es-MX" sz="1800" b="0" u="none" strike="noStrike">
                          <a:solidFill>
                            <a:srgbClr val="1F1F1F"/>
                          </a:solidFill>
                          <a:effectLst/>
                        </a:rPr>
                        <a:t>Este artículo profundiza en las diferencias entre el uso de las </a:t>
                      </a:r>
                      <a:r>
                        <a:rPr lang="es-MX" sz="1800" b="1" u="none" strike="noStrike">
                          <a:solidFill>
                            <a:srgbClr val="1F1F1F"/>
                          </a:solidFill>
                          <a:effectLst/>
                        </a:rPr>
                        <a:t>relaciones </a:t>
                      </a:r>
                      <a:r>
                        <a:rPr lang="es-MX" sz="1800" b="0" u="none" strike="noStrike">
                          <a:solidFill>
                            <a:srgbClr val="1F1F1F"/>
                          </a:solidFill>
                          <a:effectLst/>
                        </a:rPr>
                        <a:t>y las </a:t>
                      </a:r>
                      <a:r>
                        <a:rPr lang="es-MX" sz="1800" b="1" u="none" strike="noStrike">
                          <a:solidFill>
                            <a:srgbClr val="1F1F1F"/>
                          </a:solidFill>
                          <a:effectLst/>
                        </a:rPr>
                        <a:t>instrucciones Join</a:t>
                      </a:r>
                      <a:r>
                        <a:rPr lang="es-MX" sz="1800" b="0" u="none" strike="noStrike">
                          <a:solidFill>
                            <a:srgbClr val="1F1F1F"/>
                          </a:solidFill>
                          <a:effectLst/>
                        </a:rPr>
                        <a:t>, y te guía a través del proceso de uso de las relaciones para combinar datos.</a:t>
                      </a:r>
                      <a:endParaRPr lang="es-MX" sz="1800" b="0" i="0" u="none" strike="noStrike">
                        <a:solidFill>
                          <a:srgbClr val="1F1F1F"/>
                        </a:solidFill>
                        <a:effectLst/>
                        <a:latin typeface="Var(--cds-font-family-source-sa"/>
                      </a:endParaRPr>
                    </a:p>
                  </a:txBody>
                  <a:tcPr marL="4561" marR="4561" marT="4561" marB="0" anchor="ctr"/>
                </a:tc>
                <a:extLst>
                  <a:ext uri="{0D108BD9-81ED-4DB2-BD59-A6C34878D82A}">
                    <a16:rowId xmlns:a16="http://schemas.microsoft.com/office/drawing/2014/main" val="552061629"/>
                  </a:ext>
                </a:extLst>
              </a:tr>
              <a:tr h="1063052">
                <a:tc>
                  <a:txBody>
                    <a:bodyPr/>
                    <a:lstStyle/>
                    <a:p>
                      <a:pPr algn="l" fontAlgn="ctr"/>
                      <a:r>
                        <a:rPr lang="es-MX" sz="1800" b="0" u="sng" strike="noStrike">
                          <a:solidFill>
                            <a:srgbClr val="0563C1"/>
                          </a:solidFill>
                          <a:effectLst/>
                          <a:hlinkClick r:id="rId6"/>
                        </a:rPr>
                        <a:t>Combinar tus datos</a:t>
                      </a:r>
                      <a:endParaRPr lang="es-MX" sz="1800" b="0" i="0" u="sng" strike="noStrike">
                        <a:solidFill>
                          <a:srgbClr val="0563C1"/>
                        </a:solidFill>
                        <a:effectLst/>
                        <a:latin typeface="Calibri" panose="020F0502020204030204" pitchFamily="34" charset="0"/>
                      </a:endParaRPr>
                    </a:p>
                  </a:txBody>
                  <a:tcPr marL="4561" marR="4561" marT="4561" marB="0" anchor="ctr"/>
                </a:tc>
                <a:tc>
                  <a:txBody>
                    <a:bodyPr/>
                    <a:lstStyle/>
                    <a:p>
                      <a:pPr algn="l" fontAlgn="ctr"/>
                      <a:r>
                        <a:rPr lang="es-MX" sz="1800" b="0" u="none" strike="noStrike">
                          <a:solidFill>
                            <a:srgbClr val="1F1F1F"/>
                          </a:solidFill>
                          <a:effectLst/>
                        </a:rPr>
                        <a:t>La </a:t>
                      </a:r>
                      <a:r>
                        <a:rPr lang="es-MX" sz="1800" b="1" u="none" strike="noStrike">
                          <a:solidFill>
                            <a:srgbClr val="1F1F1F"/>
                          </a:solidFill>
                          <a:effectLst/>
                        </a:rPr>
                        <a:t>combinación de datos </a:t>
                      </a:r>
                      <a:r>
                        <a:rPr lang="es-MX" sz="1800" b="0" u="none" strike="noStrike">
                          <a:solidFill>
                            <a:srgbClr val="1F1F1F"/>
                          </a:solidFill>
                          <a:effectLst/>
                        </a:rPr>
                        <a:t>es otro método que puedes usar para combinar múltiples fuentes de datos. En lugar de combinar realmente los datos, las combinaciones permiten consultar y agregar datos de múltiples fuentes. Este recurso profundiza en la combinación e incluye un tutorial.</a:t>
                      </a:r>
                      <a:endParaRPr lang="es-MX" sz="1800" b="0" i="0" u="none" strike="noStrike">
                        <a:solidFill>
                          <a:srgbClr val="1F1F1F"/>
                        </a:solidFill>
                        <a:effectLst/>
                        <a:latin typeface="Var(--cds-font-family-source-sa"/>
                      </a:endParaRPr>
                    </a:p>
                  </a:txBody>
                  <a:tcPr marL="4561" marR="4561" marT="4561" marB="0" anchor="ctr"/>
                </a:tc>
                <a:extLst>
                  <a:ext uri="{0D108BD9-81ED-4DB2-BD59-A6C34878D82A}">
                    <a16:rowId xmlns:a16="http://schemas.microsoft.com/office/drawing/2014/main" val="2269255963"/>
                  </a:ext>
                </a:extLst>
              </a:tr>
              <a:tr h="640057">
                <a:tc>
                  <a:txBody>
                    <a:bodyPr/>
                    <a:lstStyle/>
                    <a:p>
                      <a:pPr algn="l" fontAlgn="ctr"/>
                      <a:r>
                        <a:rPr lang="es-MX" sz="1800" b="0" u="sng" strike="noStrike">
                          <a:solidFill>
                            <a:srgbClr val="0563C1"/>
                          </a:solidFill>
                          <a:effectLst/>
                          <a:hlinkClick r:id="rId7"/>
                        </a:rPr>
                        <a:t>Combinar múltiples campos de fechas</a:t>
                      </a:r>
                      <a:endParaRPr lang="es-MX" sz="1800" b="0" i="0" u="sng" strike="noStrike">
                        <a:solidFill>
                          <a:srgbClr val="0563C1"/>
                        </a:solidFill>
                        <a:effectLst/>
                        <a:latin typeface="Calibri" panose="020F0502020204030204" pitchFamily="34" charset="0"/>
                      </a:endParaRPr>
                    </a:p>
                  </a:txBody>
                  <a:tcPr marL="4561" marR="4561" marT="4561" marB="0" anchor="ctr"/>
                </a:tc>
                <a:tc>
                  <a:txBody>
                    <a:bodyPr/>
                    <a:lstStyle/>
                    <a:p>
                      <a:pPr algn="l" fontAlgn="ctr"/>
                      <a:r>
                        <a:rPr lang="es-MX" sz="1800" b="0" u="none" strike="noStrike" dirty="0">
                          <a:solidFill>
                            <a:srgbClr val="1F1F1F"/>
                          </a:solidFill>
                          <a:effectLst/>
                        </a:rPr>
                        <a:t>Este recurso te proporciona ejemplos que explican cómo </a:t>
                      </a:r>
                      <a:r>
                        <a:rPr lang="es-MX" sz="1800" b="1" u="none" strike="noStrike" dirty="0">
                          <a:solidFill>
                            <a:srgbClr val="1F1F1F"/>
                          </a:solidFill>
                          <a:effectLst/>
                        </a:rPr>
                        <a:t>combinar campos de fechas </a:t>
                      </a:r>
                      <a:r>
                        <a:rPr lang="es-MX" sz="1800" b="0" u="none" strike="noStrike" dirty="0">
                          <a:solidFill>
                            <a:srgbClr val="1F1F1F"/>
                          </a:solidFill>
                          <a:effectLst/>
                        </a:rPr>
                        <a:t>cuando se usan diferentes métodos de combinación de datos en </a:t>
                      </a:r>
                      <a:r>
                        <a:rPr lang="es-MX" sz="1800" b="0" u="none" strike="noStrike" dirty="0" err="1">
                          <a:solidFill>
                            <a:srgbClr val="1F1F1F"/>
                          </a:solidFill>
                          <a:effectLst/>
                        </a:rPr>
                        <a:t>Tableau</a:t>
                      </a:r>
                      <a:r>
                        <a:rPr lang="es-MX" sz="1800" b="0" u="none" strike="noStrike" dirty="0">
                          <a:solidFill>
                            <a:srgbClr val="1F1F1F"/>
                          </a:solidFill>
                          <a:effectLst/>
                        </a:rPr>
                        <a:t>.</a:t>
                      </a:r>
                      <a:endParaRPr lang="es-MX" sz="1800" b="0" i="0" u="none" strike="noStrike" dirty="0">
                        <a:solidFill>
                          <a:srgbClr val="1F1F1F"/>
                        </a:solidFill>
                        <a:effectLst/>
                        <a:latin typeface="Var(--cds-font-family-source-sa"/>
                      </a:endParaRPr>
                    </a:p>
                  </a:txBody>
                  <a:tcPr marL="4561" marR="4561" marT="4561" marB="0" anchor="ctr"/>
                </a:tc>
                <a:extLst>
                  <a:ext uri="{0D108BD9-81ED-4DB2-BD59-A6C34878D82A}">
                    <a16:rowId xmlns:a16="http://schemas.microsoft.com/office/drawing/2014/main" val="810262385"/>
                  </a:ext>
                </a:extLst>
              </a:tr>
            </a:tbl>
          </a:graphicData>
        </a:graphic>
      </p:graphicFrame>
      <p:sp>
        <p:nvSpPr>
          <p:cNvPr id="6" name="CuadroTexto 5">
            <a:extLst>
              <a:ext uri="{FF2B5EF4-FFF2-40B4-BE49-F238E27FC236}">
                <a16:creationId xmlns:a16="http://schemas.microsoft.com/office/drawing/2014/main" id="{8A3E938A-A32D-7841-9471-A9B2DB36A012}"/>
              </a:ext>
            </a:extLst>
          </p:cNvPr>
          <p:cNvSpPr txBox="1"/>
          <p:nvPr/>
        </p:nvSpPr>
        <p:spPr>
          <a:xfrm>
            <a:off x="1075765" y="147918"/>
            <a:ext cx="9614647" cy="369332"/>
          </a:xfrm>
          <a:prstGeom prst="rect">
            <a:avLst/>
          </a:prstGeom>
          <a:noFill/>
        </p:spPr>
        <p:txBody>
          <a:bodyPr wrap="square" rtlCol="0">
            <a:spAutoFit/>
          </a:bodyPr>
          <a:lstStyle/>
          <a:p>
            <a:r>
              <a:rPr lang="es-MX" b="1" i="0" dirty="0">
                <a:effectLst/>
              </a:rPr>
              <a:t>Recursos de </a:t>
            </a:r>
            <a:r>
              <a:rPr lang="es-MX" b="1" i="0" dirty="0" err="1">
                <a:effectLst/>
              </a:rPr>
              <a:t>Tableau</a:t>
            </a:r>
            <a:r>
              <a:rPr lang="es-MX" b="1" i="0" dirty="0">
                <a:effectLst/>
              </a:rPr>
              <a:t> para combinar múltiples fuentes de datos</a:t>
            </a:r>
          </a:p>
        </p:txBody>
      </p:sp>
    </p:spTree>
    <p:extLst>
      <p:ext uri="{BB962C8B-B14F-4D97-AF65-F5344CB8AC3E}">
        <p14:creationId xmlns:p14="http://schemas.microsoft.com/office/powerpoint/2010/main" val="20898751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EADCAF8-8823-4E89-8612-21029831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8CA07B2-0819-4B62-9425-7A52BBDD7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1" name="Group 10">
            <a:extLst>
              <a:ext uri="{FF2B5EF4-FFF2-40B4-BE49-F238E27FC236}">
                <a16:creationId xmlns:a16="http://schemas.microsoft.com/office/drawing/2014/main" id="{DA02BEE4-A5D4-40AF-882D-49D34B086FF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p:grpSpPr>
        <p:sp>
          <p:nvSpPr>
            <p:cNvPr id="12" name="Freeform: Shape 11">
              <a:extLst>
                <a:ext uri="{FF2B5EF4-FFF2-40B4-BE49-F238E27FC236}">
                  <a16:creationId xmlns:a16="http://schemas.microsoft.com/office/drawing/2014/main" id="{0F5843EB-154F-4459-8954-BB1DF64BBD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75905135-55D9-431B-8D5A-4C5C92B1F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accent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9B732812-A0BB-4324-B390-DFEF26C109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01FEC055-6F76-4E20-BC93-76C2F58EAF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adFill>
              <a:gsLst>
                <a:gs pos="2000">
                  <a:schemeClr val="bg1">
                    <a:alpha val="10000"/>
                  </a:schemeClr>
                </a:gs>
                <a:gs pos="16000">
                  <a:schemeClr val="accent6">
                    <a:alpha val="8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D74CD21D-122E-4F3D-82AF-F4A37C278A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adFill>
              <a:gsLst>
                <a:gs pos="2000">
                  <a:schemeClr val="bg1">
                    <a:alpha val="10000"/>
                  </a:schemeClr>
                </a:gs>
                <a:gs pos="16000">
                  <a:schemeClr val="accent6">
                    <a:alpha val="2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5A7FF51F-3820-41BE-8690-7E758ECFA7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gradFill>
              <a:gsLst>
                <a:gs pos="813">
                  <a:schemeClr val="bg1">
                    <a:alpha val="41000"/>
                  </a:schemeClr>
                </a:gs>
                <a:gs pos="20000">
                  <a:schemeClr val="accent5">
                    <a:lumMod val="85000"/>
                    <a:alpha val="56000"/>
                  </a:schemeClr>
                </a:gs>
                <a:gs pos="44000">
                  <a:schemeClr val="accent6">
                    <a:lumMod val="40000"/>
                    <a:lumOff val="60000"/>
                    <a:alpha val="57000"/>
                  </a:schemeClr>
                </a:gs>
                <a:gs pos="100000">
                  <a:schemeClr val="bg1">
                    <a:alpha val="59000"/>
                  </a:schemeClr>
                </a:gs>
                <a:gs pos="74000">
                  <a:schemeClr val="accent1">
                    <a:lumMod val="91000"/>
                    <a:lumOff val="9000"/>
                    <a:alpha val="34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85EAD889-EA4D-485F-BA9C-F6473A4329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ítulo 1">
            <a:extLst>
              <a:ext uri="{FF2B5EF4-FFF2-40B4-BE49-F238E27FC236}">
                <a16:creationId xmlns:a16="http://schemas.microsoft.com/office/drawing/2014/main" id="{00F01D56-CBA9-79DB-7F7D-2F825CB4404B}"/>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sz="5200" kern="1200" dirty="0">
                <a:solidFill>
                  <a:schemeClr val="tx2"/>
                </a:solidFill>
                <a:latin typeface="+mj-lt"/>
                <a:ea typeface="+mj-ea"/>
                <a:cs typeface="+mj-cs"/>
              </a:rPr>
              <a:t>Crear </a:t>
            </a:r>
            <a:r>
              <a:rPr lang="es-MX" sz="5200" kern="1200" dirty="0">
                <a:solidFill>
                  <a:schemeClr val="tx2"/>
                </a:solidFill>
                <a:latin typeface="+mj-lt"/>
                <a:ea typeface="+mj-ea"/>
                <a:cs typeface="+mj-cs"/>
              </a:rPr>
              <a:t>historias</a:t>
            </a:r>
            <a:r>
              <a:rPr lang="en-US" sz="5200" kern="1200" dirty="0">
                <a:solidFill>
                  <a:schemeClr val="tx2"/>
                </a:solidFill>
                <a:latin typeface="+mj-lt"/>
                <a:ea typeface="+mj-ea"/>
                <a:cs typeface="+mj-cs"/>
              </a:rPr>
              <a:t> de Datos</a:t>
            </a:r>
          </a:p>
        </p:txBody>
      </p:sp>
    </p:spTree>
    <p:extLst>
      <p:ext uri="{BB962C8B-B14F-4D97-AF65-F5344CB8AC3E}">
        <p14:creationId xmlns:p14="http://schemas.microsoft.com/office/powerpoint/2010/main" val="3366355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4B1B93-BDB8-3985-5365-6E9574F04A4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ABBE42E0-0C68-D5AE-B2BE-D6113D5C06A8}"/>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1454236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elebrating the Significance of Data Visualization | by Melis - Data  Detective | Medium">
            <a:extLst>
              <a:ext uri="{FF2B5EF4-FFF2-40B4-BE49-F238E27FC236}">
                <a16:creationId xmlns:a16="http://schemas.microsoft.com/office/drawing/2014/main" id="{B930BAD7-FE23-FD5D-F38B-0679903B515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763" y="0"/>
            <a:ext cx="1218406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806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B253799-AAEB-7C7E-5EBB-99029D3AE753}"/>
              </a:ext>
            </a:extLst>
          </p:cNvPr>
          <p:cNvSpPr>
            <a:spLocks noGrp="1"/>
          </p:cNvSpPr>
          <p:nvPr>
            <p:ph idx="1"/>
          </p:nvPr>
        </p:nvSpPr>
        <p:spPr>
          <a:xfrm>
            <a:off x="273423" y="252318"/>
            <a:ext cx="11452412" cy="6403975"/>
          </a:xfrm>
        </p:spPr>
        <p:txBody>
          <a:bodyPr>
            <a:normAutofit fontScale="92500" lnSpcReduction="20000"/>
          </a:bodyPr>
          <a:lstStyle/>
          <a:p>
            <a:pPr marL="0" indent="0">
              <a:buNone/>
            </a:pPr>
            <a:r>
              <a:rPr lang="es-MX" b="1" i="0" dirty="0" err="1">
                <a:solidFill>
                  <a:srgbClr val="1F1F1F"/>
                </a:solidFill>
                <a:effectLst/>
                <a:latin typeface="unset"/>
              </a:rPr>
              <a:t>Frameworks</a:t>
            </a:r>
            <a:r>
              <a:rPr lang="es-MX" b="1" i="0" dirty="0">
                <a:solidFill>
                  <a:srgbClr val="1F1F1F"/>
                </a:solidFill>
                <a:effectLst/>
                <a:latin typeface="unset"/>
              </a:rPr>
              <a:t> para organizar tus ideas sobre la visualización</a:t>
            </a:r>
            <a:endParaRPr lang="es-MX" b="1" i="0" dirty="0">
              <a:solidFill>
                <a:srgbClr val="1F1F1F"/>
              </a:solidFill>
              <a:effectLst/>
              <a:latin typeface="var(--cds-font-family-source-sans-pro)"/>
            </a:endParaRPr>
          </a:p>
          <a:p>
            <a:pPr marL="0" indent="0">
              <a:buNone/>
            </a:pPr>
            <a:endParaRPr lang="es-MX" dirty="0">
              <a:solidFill>
                <a:srgbClr val="1F1F1F"/>
              </a:solidFill>
              <a:latin typeface="Source Sans Pro" panose="020B0503030403020204" pitchFamily="34" charset="0"/>
            </a:endParaRPr>
          </a:p>
          <a:p>
            <a:pPr algn="l"/>
            <a:r>
              <a:rPr lang="es-MX" b="1" i="0" dirty="0">
                <a:solidFill>
                  <a:srgbClr val="1F1F1F"/>
                </a:solidFill>
                <a:effectLst/>
                <a:latin typeface="unset"/>
              </a:rPr>
              <a:t>1) </a:t>
            </a:r>
            <a:r>
              <a:rPr lang="es-MX" b="1" i="0" u="sng" dirty="0">
                <a:solidFill>
                  <a:srgbClr val="1F1F1F"/>
                </a:solidFill>
                <a:effectLst/>
                <a:latin typeface="unset"/>
                <a:hlinkClick r:id="rId2"/>
              </a:rPr>
              <a:t>El método </a:t>
            </a:r>
            <a:r>
              <a:rPr lang="es-MX" b="1" i="0" u="sng" dirty="0" err="1">
                <a:solidFill>
                  <a:srgbClr val="1F1F1F"/>
                </a:solidFill>
                <a:effectLst/>
                <a:latin typeface="unset"/>
                <a:hlinkClick r:id="rId2"/>
              </a:rPr>
              <a:t>McCandless</a:t>
            </a:r>
            <a:endParaRPr lang="es-MX" b="0" i="0" dirty="0">
              <a:solidFill>
                <a:srgbClr val="1F1F1F"/>
              </a:solidFill>
              <a:effectLst/>
              <a:latin typeface="var(--cds-font-family-source-sans-pro)"/>
            </a:endParaRPr>
          </a:p>
          <a:p>
            <a:pPr marL="0" indent="0" algn="l">
              <a:buNone/>
            </a:pPr>
            <a:r>
              <a:rPr lang="es-MX" dirty="0">
                <a:solidFill>
                  <a:srgbClr val="1F1F1F"/>
                </a:solidFill>
                <a:latin typeface="var(--cds-font-family-source-sans-pro)"/>
              </a:rPr>
              <a:t>P</a:t>
            </a:r>
            <a:r>
              <a:rPr lang="es-MX" b="0" i="0" dirty="0">
                <a:solidFill>
                  <a:srgbClr val="1F1F1F"/>
                </a:solidFill>
                <a:effectLst/>
                <a:latin typeface="var(--cds-font-family-source-sans-pro)"/>
              </a:rPr>
              <a:t>rimera lección sobre visualizaciones de datos eficaces, el Método enumera cuatro elementos de una buena visualización de datos:</a:t>
            </a:r>
          </a:p>
          <a:p>
            <a:pPr algn="l">
              <a:spcAft>
                <a:spcPts val="750"/>
              </a:spcAft>
              <a:buFont typeface="+mj-lt"/>
              <a:buAutoNum type="arabicPeriod"/>
            </a:pPr>
            <a:r>
              <a:rPr lang="es-MX" b="1" i="0" dirty="0">
                <a:solidFill>
                  <a:srgbClr val="1F1F1F"/>
                </a:solidFill>
                <a:effectLst/>
                <a:latin typeface="unset"/>
              </a:rPr>
              <a:t>Información</a:t>
            </a:r>
            <a:r>
              <a:rPr lang="es-MX" b="0" i="0" dirty="0">
                <a:solidFill>
                  <a:srgbClr val="1F1F1F"/>
                </a:solidFill>
                <a:effectLst/>
                <a:latin typeface="var(--cds-font-family-source-sans-pro)"/>
              </a:rPr>
              <a:t>: Los datos con los que trabajas</a:t>
            </a:r>
          </a:p>
          <a:p>
            <a:pPr algn="l">
              <a:spcAft>
                <a:spcPts val="750"/>
              </a:spcAft>
              <a:buFont typeface="+mj-lt"/>
              <a:buAutoNum type="arabicPeriod"/>
            </a:pPr>
            <a:r>
              <a:rPr lang="es-MX" b="1" i="0" dirty="0">
                <a:solidFill>
                  <a:srgbClr val="1F1F1F"/>
                </a:solidFill>
                <a:effectLst/>
                <a:latin typeface="unset"/>
              </a:rPr>
              <a:t>Historia: </a:t>
            </a:r>
            <a:r>
              <a:rPr lang="es-MX" b="0" i="0" dirty="0">
                <a:solidFill>
                  <a:srgbClr val="1F1F1F"/>
                </a:solidFill>
                <a:effectLst/>
                <a:latin typeface="var(--cds-font-family-source-sans-pro)"/>
              </a:rPr>
              <a:t>Una narrativa o concepto claro y atractivo</a:t>
            </a:r>
          </a:p>
          <a:p>
            <a:pPr algn="l">
              <a:spcAft>
                <a:spcPts val="750"/>
              </a:spcAft>
              <a:buFont typeface="+mj-lt"/>
              <a:buAutoNum type="arabicPeriod"/>
            </a:pPr>
            <a:r>
              <a:rPr lang="es-MX" b="1" i="0" dirty="0">
                <a:solidFill>
                  <a:srgbClr val="1F1F1F"/>
                </a:solidFill>
                <a:effectLst/>
                <a:latin typeface="unset"/>
              </a:rPr>
              <a:t>Objetivo: </a:t>
            </a:r>
            <a:r>
              <a:rPr lang="es-MX" b="0" i="0" dirty="0">
                <a:solidFill>
                  <a:srgbClr val="1F1F1F"/>
                </a:solidFill>
                <a:effectLst/>
                <a:latin typeface="var(--cds-font-family-source-sans-pro)"/>
              </a:rPr>
              <a:t>Una meta o función objetiva del elemento visual</a:t>
            </a:r>
          </a:p>
          <a:p>
            <a:pPr algn="l">
              <a:spcAft>
                <a:spcPts val="750"/>
              </a:spcAft>
              <a:buFont typeface="+mj-lt"/>
              <a:buAutoNum type="arabicPeriod"/>
            </a:pPr>
            <a:r>
              <a:rPr lang="es-MX" b="1" i="0" dirty="0">
                <a:solidFill>
                  <a:srgbClr val="1F1F1F"/>
                </a:solidFill>
                <a:effectLst/>
                <a:latin typeface="unset"/>
              </a:rPr>
              <a:t>Formato visual: </a:t>
            </a:r>
            <a:r>
              <a:rPr lang="es-MX" b="0" i="0" dirty="0">
                <a:solidFill>
                  <a:srgbClr val="1F1F1F"/>
                </a:solidFill>
                <a:effectLst/>
                <a:latin typeface="var(--cds-font-family-source-sans-pro)"/>
              </a:rPr>
              <a:t>Un uso eficaz de la metáfora o la expresión visual</a:t>
            </a:r>
          </a:p>
          <a:p>
            <a:pPr algn="l"/>
            <a:r>
              <a:rPr lang="es-MX" b="0" i="0" dirty="0">
                <a:solidFill>
                  <a:srgbClr val="1F1F1F"/>
                </a:solidFill>
                <a:effectLst/>
                <a:latin typeface="var(--cds-font-family-source-sans-pro)"/>
              </a:rPr>
              <a:t>Nota: Una manera útil de abordar este </a:t>
            </a:r>
            <a:r>
              <a:rPr lang="es-MX" b="0" i="1" dirty="0" err="1">
                <a:solidFill>
                  <a:srgbClr val="1F1F1F"/>
                </a:solidFill>
                <a:effectLst/>
                <a:latin typeface="var(--cds-font-family-source-sans-pro)"/>
              </a:rPr>
              <a:t>framework</a:t>
            </a:r>
            <a:r>
              <a:rPr lang="es-MX" b="0" i="0" dirty="0" err="1">
                <a:solidFill>
                  <a:srgbClr val="1F1F1F"/>
                </a:solidFill>
                <a:effectLst/>
                <a:latin typeface="var(--cds-font-family-source-sans-pro)"/>
              </a:rPr>
              <a:t>es</a:t>
            </a:r>
            <a:r>
              <a:rPr lang="es-MX" b="0" i="0" dirty="0">
                <a:solidFill>
                  <a:srgbClr val="1F1F1F"/>
                </a:solidFill>
                <a:effectLst/>
                <a:latin typeface="var(--cds-font-family-source-sans-pro)"/>
              </a:rPr>
              <a:t> observar las partes del gráfico en que existe una superposición incompleta entre los cuatro elementos. Por ejemplo, un formato visual sin un objetivo, una historia o datos podría ser un esbozo o incluso arte. Datos más formato visual sin un objetivo o una función es un regalo para la vista. Los datos con objetivo, pero sin historia ni formato visual, son aburridos. Es necesario que los cuatro elementos estén en funcionamiento para generar un elemento visual eficaz.</a:t>
            </a:r>
          </a:p>
          <a:p>
            <a:pPr marL="0" indent="0">
              <a:buNone/>
            </a:pPr>
            <a:r>
              <a:rPr lang="es-MX" b="0" i="0" dirty="0">
                <a:solidFill>
                  <a:srgbClr val="1F1F1F"/>
                </a:solidFill>
                <a:effectLst/>
                <a:latin typeface="Source Sans Pro" panose="020B0503030403020204" pitchFamily="34" charset="0"/>
              </a:rPr>
              <a:t> </a:t>
            </a:r>
          </a:p>
          <a:p>
            <a:endParaRPr lang="es-MX" dirty="0"/>
          </a:p>
        </p:txBody>
      </p:sp>
    </p:spTree>
    <p:extLst>
      <p:ext uri="{BB962C8B-B14F-4D97-AF65-F5344CB8AC3E}">
        <p14:creationId xmlns:p14="http://schemas.microsoft.com/office/powerpoint/2010/main" val="250127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21AFF-2C6C-AFBB-B147-0F569DF9A90A}"/>
            </a:ext>
          </a:extLst>
        </p:cNvPr>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4C1A0B7-AAD5-BD46-22C6-99CF07120393}"/>
              </a:ext>
            </a:extLst>
          </p:cNvPr>
          <p:cNvSpPr>
            <a:spLocks noGrp="1"/>
          </p:cNvSpPr>
          <p:nvPr>
            <p:ph idx="1"/>
          </p:nvPr>
        </p:nvSpPr>
        <p:spPr>
          <a:xfrm>
            <a:off x="273423" y="252318"/>
            <a:ext cx="8494059" cy="6336741"/>
          </a:xfrm>
        </p:spPr>
        <p:txBody>
          <a:bodyPr>
            <a:normAutofit/>
          </a:bodyPr>
          <a:lstStyle/>
          <a:p>
            <a:pPr algn="l"/>
            <a:r>
              <a:rPr lang="es-MX" sz="2400" b="1" i="0" dirty="0">
                <a:solidFill>
                  <a:srgbClr val="1F1F1F"/>
                </a:solidFill>
                <a:effectLst/>
                <a:latin typeface="unset"/>
              </a:rPr>
              <a:t>2) </a:t>
            </a:r>
            <a:r>
              <a:rPr lang="es-MX" sz="2400" b="1" i="0" u="sng" dirty="0">
                <a:solidFill>
                  <a:srgbClr val="1F1F1F"/>
                </a:solidFill>
                <a:effectLst/>
                <a:latin typeface="unset"/>
                <a:hlinkClick r:id="rId2"/>
              </a:rPr>
              <a:t>Verificación con trifecta de </a:t>
            </a:r>
            <a:r>
              <a:rPr lang="es-MX" sz="2400" b="1" i="0" u="sng" dirty="0" err="1">
                <a:solidFill>
                  <a:srgbClr val="1F1F1F"/>
                </a:solidFill>
                <a:effectLst/>
                <a:latin typeface="unset"/>
                <a:hlinkClick r:id="rId2"/>
              </a:rPr>
              <a:t>Junk</a:t>
            </a:r>
            <a:r>
              <a:rPr lang="es-MX" sz="2400" b="1" i="0" u="sng" dirty="0">
                <a:solidFill>
                  <a:srgbClr val="1F1F1F"/>
                </a:solidFill>
                <a:effectLst/>
                <a:latin typeface="unset"/>
                <a:hlinkClick r:id="rId2"/>
              </a:rPr>
              <a:t> Charts de Kaiser Fung</a:t>
            </a:r>
            <a:endParaRPr lang="es-MX" sz="2400" b="0" i="0" dirty="0">
              <a:solidFill>
                <a:srgbClr val="1F1F1F"/>
              </a:solidFill>
              <a:effectLst/>
              <a:latin typeface="var(--cds-font-family-source-sans-pro)"/>
            </a:endParaRPr>
          </a:p>
          <a:p>
            <a:pPr algn="l"/>
            <a:r>
              <a:rPr lang="es-MX" sz="2400" b="0" i="0" dirty="0">
                <a:solidFill>
                  <a:srgbClr val="1F1F1F"/>
                </a:solidFill>
                <a:effectLst/>
                <a:latin typeface="var(--cds-font-family-source-sans-pro)"/>
              </a:rPr>
              <a:t>Este enfoque es un conjunto útil de preguntas que pueden ayudar a los consumidores de visualizaciones de datos a criticar lo que consumen y determinar cuán eficaz es. La verificación tiene tres preguntas:</a:t>
            </a:r>
          </a:p>
          <a:p>
            <a:pPr algn="l">
              <a:spcAft>
                <a:spcPts val="750"/>
              </a:spcAft>
              <a:buFont typeface="+mj-lt"/>
              <a:buAutoNum type="arabicPeriod"/>
            </a:pPr>
            <a:r>
              <a:rPr lang="es-MX" b="0" i="0" dirty="0">
                <a:solidFill>
                  <a:srgbClr val="1F1F1F"/>
                </a:solidFill>
                <a:effectLst/>
                <a:latin typeface="var(--cds-font-family-source-sans-pro)"/>
              </a:rPr>
              <a:t>¿Cuál es la pregunta práctica?</a:t>
            </a:r>
          </a:p>
          <a:p>
            <a:pPr algn="l">
              <a:spcAft>
                <a:spcPts val="750"/>
              </a:spcAft>
              <a:buFont typeface="+mj-lt"/>
              <a:buAutoNum type="arabicPeriod"/>
            </a:pPr>
            <a:r>
              <a:rPr lang="es-MX" b="0" i="0" dirty="0">
                <a:solidFill>
                  <a:srgbClr val="1F1F1F"/>
                </a:solidFill>
                <a:effectLst/>
                <a:latin typeface="var(--cds-font-family-source-sans-pro)"/>
              </a:rPr>
              <a:t>¿Qué dicen los datos?</a:t>
            </a:r>
          </a:p>
          <a:p>
            <a:pPr algn="l">
              <a:spcAft>
                <a:spcPts val="750"/>
              </a:spcAft>
              <a:buFont typeface="+mj-lt"/>
              <a:buAutoNum type="arabicPeriod"/>
            </a:pPr>
            <a:r>
              <a:rPr lang="es-MX" b="0" i="0" dirty="0">
                <a:solidFill>
                  <a:srgbClr val="1F1F1F"/>
                </a:solidFill>
                <a:effectLst/>
                <a:latin typeface="var(--cds-font-family-source-sans-pro)"/>
              </a:rPr>
              <a:t>¿Qué dice el elemento visual?</a:t>
            </a:r>
          </a:p>
          <a:p>
            <a:pPr algn="l"/>
            <a:r>
              <a:rPr lang="es-MX" sz="2400" b="0" i="0" dirty="0">
                <a:solidFill>
                  <a:srgbClr val="1F1F1F"/>
                </a:solidFill>
                <a:effectLst/>
                <a:latin typeface="var(--cds-font-family-source-sans-pro)"/>
              </a:rPr>
              <a:t>Nota: Esta lista de verificación te ayuda a analizar tu visualización de datos desde la perspectiva de tu público y decidir si tu elemento visual está comunicando tus datos de una manera que les resulta eficaz o no. Además de </a:t>
            </a:r>
            <a:r>
              <a:rPr lang="es-MX" sz="2400" b="0" i="0" dirty="0" err="1">
                <a:solidFill>
                  <a:srgbClr val="1F1F1F"/>
                </a:solidFill>
                <a:effectLst/>
                <a:latin typeface="var(--cds-font-family-source-sans-pro)"/>
              </a:rPr>
              <a:t>estos</a:t>
            </a:r>
            <a:r>
              <a:rPr lang="es-MX" sz="2400" b="0" i="1" dirty="0" err="1">
                <a:solidFill>
                  <a:srgbClr val="1F1F1F"/>
                </a:solidFill>
                <a:effectLst/>
                <a:latin typeface="var(--cds-font-family-source-sans-pro)"/>
              </a:rPr>
              <a:t>frameworks</a:t>
            </a:r>
            <a:r>
              <a:rPr lang="es-MX" sz="2400" b="0" i="0" dirty="0">
                <a:solidFill>
                  <a:srgbClr val="1F1F1F"/>
                </a:solidFill>
                <a:effectLst/>
                <a:latin typeface="var(--cds-font-family-source-sans-pro)"/>
              </a:rPr>
              <a:t>, existen algunos otros componentes que pueden ayudarte a construir tus visualizaciones de datos.</a:t>
            </a:r>
          </a:p>
          <a:p>
            <a:endParaRPr lang="es-MX" sz="2400" dirty="0"/>
          </a:p>
        </p:txBody>
      </p:sp>
      <p:pic>
        <p:nvPicPr>
          <p:cNvPr id="2" name="Picture 2" descr="Trifectacheckup_junkcharts_image">
            <a:extLst>
              <a:ext uri="{FF2B5EF4-FFF2-40B4-BE49-F238E27FC236}">
                <a16:creationId xmlns:a16="http://schemas.microsoft.com/office/drawing/2014/main" id="{573A5BBC-FB16-D03C-6EBC-09EB8C3D50B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7732" t="4487" r="6733" b="16229"/>
          <a:stretch/>
        </p:blipFill>
        <p:spPr bwMode="auto">
          <a:xfrm>
            <a:off x="8718175" y="1479176"/>
            <a:ext cx="3473825" cy="3052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099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7C20AD4-7A54-6729-D1CA-10553EFFED10}"/>
              </a:ext>
            </a:extLst>
          </p:cNvPr>
          <p:cNvSpPr>
            <a:spLocks noGrp="1"/>
          </p:cNvSpPr>
          <p:nvPr>
            <p:ph idx="1"/>
          </p:nvPr>
        </p:nvSpPr>
        <p:spPr>
          <a:xfrm>
            <a:off x="457199" y="381653"/>
            <a:ext cx="11277601" cy="6094693"/>
          </a:xfrm>
        </p:spPr>
        <p:txBody>
          <a:bodyPr>
            <a:normAutofit/>
          </a:bodyPr>
          <a:lstStyle/>
          <a:p>
            <a:pPr algn="l"/>
            <a:r>
              <a:rPr lang="es-MX" sz="2000" b="1" i="0" dirty="0">
                <a:solidFill>
                  <a:srgbClr val="1F1F1F"/>
                </a:solidFill>
                <a:effectLst/>
                <a:latin typeface="Arial" panose="020B0604020202020204" pitchFamily="34" charset="0"/>
                <a:cs typeface="Arial" panose="020B0604020202020204" pitchFamily="34" charset="0"/>
              </a:rPr>
              <a:t>Atributos </a:t>
            </a:r>
            <a:r>
              <a:rPr lang="es-MX" sz="2000" b="1" i="0" dirty="0" err="1">
                <a:solidFill>
                  <a:srgbClr val="1F1F1F"/>
                </a:solidFill>
                <a:effectLst/>
                <a:latin typeface="Arial" panose="020B0604020202020204" pitchFamily="34" charset="0"/>
                <a:cs typeface="Arial" panose="020B0604020202020204" pitchFamily="34" charset="0"/>
              </a:rPr>
              <a:t>preatencionales</a:t>
            </a:r>
            <a:r>
              <a:rPr lang="es-MX" sz="2000" b="1" i="0" dirty="0">
                <a:solidFill>
                  <a:srgbClr val="1F1F1F"/>
                </a:solidFill>
                <a:effectLst/>
                <a:latin typeface="Arial" panose="020B0604020202020204" pitchFamily="34" charset="0"/>
                <a:cs typeface="Arial" panose="020B0604020202020204" pitchFamily="34" charset="0"/>
              </a:rPr>
              <a:t>: marcas y canales</a:t>
            </a:r>
          </a:p>
          <a:p>
            <a:pPr marL="0" indent="0" algn="l">
              <a:buNone/>
            </a:pPr>
            <a:r>
              <a:rPr lang="es-MX" sz="2000" b="0" i="0" dirty="0">
                <a:solidFill>
                  <a:srgbClr val="1F1F1F"/>
                </a:solidFill>
                <a:effectLst/>
                <a:latin typeface="Arial" panose="020B0604020202020204" pitchFamily="34" charset="0"/>
                <a:cs typeface="Arial" panose="020B0604020202020204" pitchFamily="34" charset="0"/>
              </a:rPr>
              <a:t>La creación de elementos visuales eficaces significa</a:t>
            </a:r>
            <a:r>
              <a:rPr lang="es-MX" sz="2000" i="0" dirty="0">
                <a:solidFill>
                  <a:schemeClr val="accent5">
                    <a:lumMod val="60000"/>
                    <a:lumOff val="40000"/>
                  </a:schemeClr>
                </a:solidFill>
                <a:effectLst/>
                <a:latin typeface="Arial" panose="020B0604020202020204" pitchFamily="34" charset="0"/>
                <a:cs typeface="Arial" panose="020B0604020202020204" pitchFamily="34" charset="0"/>
              </a:rPr>
              <a:t> aprovechar lo que sabemos respecto del funcionamiento del cerebro y luego usar elementos visuales específicos para comunicar la información de manera eficaz. </a:t>
            </a:r>
            <a:r>
              <a:rPr lang="es-MX" sz="2000" i="0" dirty="0">
                <a:solidFill>
                  <a:srgbClr val="1F1F1F"/>
                </a:solidFill>
                <a:effectLst/>
                <a:latin typeface="Arial" panose="020B0604020202020204" pitchFamily="34" charset="0"/>
                <a:cs typeface="Arial" panose="020B0604020202020204" pitchFamily="34" charset="0"/>
              </a:rPr>
              <a:t>Los atributos </a:t>
            </a:r>
            <a:r>
              <a:rPr lang="es-MX" sz="2000" i="0" dirty="0" err="1">
                <a:solidFill>
                  <a:srgbClr val="1F1F1F"/>
                </a:solidFill>
                <a:effectLst/>
                <a:latin typeface="Arial" panose="020B0604020202020204" pitchFamily="34" charset="0"/>
                <a:cs typeface="Arial" panose="020B0604020202020204" pitchFamily="34" charset="0"/>
              </a:rPr>
              <a:t>preatencionales</a:t>
            </a:r>
            <a:r>
              <a:rPr lang="es-MX" sz="2000" i="0" dirty="0">
                <a:solidFill>
                  <a:srgbClr val="1F1F1F"/>
                </a:solidFill>
                <a:effectLst/>
                <a:latin typeface="Arial" panose="020B0604020202020204" pitchFamily="34" charset="0"/>
                <a:cs typeface="Arial" panose="020B0604020202020204" pitchFamily="34" charset="0"/>
              </a:rPr>
              <a:t> </a:t>
            </a:r>
            <a:r>
              <a:rPr lang="es-MX" sz="2000" b="0" i="0" dirty="0">
                <a:solidFill>
                  <a:srgbClr val="1F1F1F"/>
                </a:solidFill>
                <a:effectLst/>
                <a:latin typeface="Arial" panose="020B0604020202020204" pitchFamily="34" charset="0"/>
                <a:cs typeface="Arial" panose="020B0604020202020204" pitchFamily="34" charset="0"/>
              </a:rPr>
              <a:t>son los elementos de una visualización de datos que las personas </a:t>
            </a:r>
            <a:r>
              <a:rPr lang="es-MX" sz="2000" b="0" i="0" dirty="0">
                <a:solidFill>
                  <a:schemeClr val="tx2">
                    <a:lumMod val="50000"/>
                    <a:lumOff val="50000"/>
                  </a:schemeClr>
                </a:solidFill>
                <a:effectLst/>
                <a:latin typeface="Arial" panose="020B0604020202020204" pitchFamily="34" charset="0"/>
                <a:cs typeface="Arial" panose="020B0604020202020204" pitchFamily="34" charset="0"/>
              </a:rPr>
              <a:t>reconocen automáticamente sin hacer un esfuerzo consciente. </a:t>
            </a:r>
            <a:r>
              <a:rPr lang="es-MX" sz="2000" b="0" i="0" dirty="0">
                <a:solidFill>
                  <a:srgbClr val="1F1F1F"/>
                </a:solidFill>
                <a:effectLst/>
                <a:latin typeface="Arial" panose="020B0604020202020204" pitchFamily="34" charset="0"/>
                <a:cs typeface="Arial" panose="020B0604020202020204" pitchFamily="34" charset="0"/>
              </a:rPr>
              <a:t>Los componentes esenciales básicos que hacen que los elementos visuales se comprendan de inmediato se denominan marcas y canales.</a:t>
            </a:r>
          </a:p>
          <a:p>
            <a:pPr marL="0" indent="0" algn="l">
              <a:buNone/>
            </a:pPr>
            <a:endParaRPr lang="es-MX" sz="2000" b="0" i="0" dirty="0">
              <a:solidFill>
                <a:srgbClr val="1F1F1F"/>
              </a:solidFill>
              <a:effectLst/>
              <a:latin typeface="Arial" panose="020B0604020202020204" pitchFamily="34" charset="0"/>
              <a:cs typeface="Arial" panose="020B0604020202020204" pitchFamily="34" charset="0"/>
            </a:endParaRPr>
          </a:p>
          <a:p>
            <a:pPr marL="0" indent="0" algn="l">
              <a:buNone/>
            </a:pPr>
            <a:r>
              <a:rPr lang="es-MX" sz="2000" b="1" i="0" dirty="0">
                <a:solidFill>
                  <a:srgbClr val="1F1F1F"/>
                </a:solidFill>
                <a:effectLst/>
                <a:latin typeface="Arial" panose="020B0604020202020204" pitchFamily="34" charset="0"/>
                <a:cs typeface="Arial" panose="020B0604020202020204" pitchFamily="34" charset="0"/>
              </a:rPr>
              <a:t>	Marcas</a:t>
            </a:r>
          </a:p>
          <a:p>
            <a:pPr marL="0" indent="0" algn="l">
              <a:buNone/>
            </a:pPr>
            <a:r>
              <a:rPr lang="es-MX" sz="2000" b="0" i="0" dirty="0">
                <a:solidFill>
                  <a:srgbClr val="1F1F1F"/>
                </a:solidFill>
                <a:effectLst/>
                <a:latin typeface="Arial" panose="020B0604020202020204" pitchFamily="34" charset="0"/>
                <a:cs typeface="Arial" panose="020B0604020202020204" pitchFamily="34" charset="0"/>
              </a:rPr>
              <a:t>Las </a:t>
            </a:r>
            <a:r>
              <a:rPr lang="es-MX" sz="2000" b="1" i="0" dirty="0">
                <a:solidFill>
                  <a:srgbClr val="1F1F1F"/>
                </a:solidFill>
                <a:effectLst/>
                <a:latin typeface="Arial" panose="020B0604020202020204" pitchFamily="34" charset="0"/>
                <a:cs typeface="Arial" panose="020B0604020202020204" pitchFamily="34" charset="0"/>
              </a:rPr>
              <a:t>marcas </a:t>
            </a:r>
            <a:r>
              <a:rPr lang="es-MX" sz="2000" b="0" i="0" dirty="0">
                <a:solidFill>
                  <a:srgbClr val="1F1F1F"/>
                </a:solidFill>
                <a:effectLst/>
                <a:latin typeface="Arial" panose="020B0604020202020204" pitchFamily="34" charset="0"/>
                <a:cs typeface="Arial" panose="020B0604020202020204" pitchFamily="34" charset="0"/>
              </a:rPr>
              <a:t>son objetos visuales básicos como puntos, líneas y formas. Cada marca se puede descomponer en cuatro cualidades:</a:t>
            </a:r>
          </a:p>
          <a:p>
            <a:pPr algn="l"/>
            <a:r>
              <a:rPr lang="es-MX" sz="2000" b="0" i="0" dirty="0">
                <a:solidFill>
                  <a:srgbClr val="1F1F1F"/>
                </a:solidFill>
                <a:effectLst/>
                <a:latin typeface="Arial" panose="020B0604020202020204" pitchFamily="34" charset="0"/>
                <a:cs typeface="Arial" panose="020B0604020202020204" pitchFamily="34" charset="0"/>
              </a:rPr>
              <a:t>1.</a:t>
            </a:r>
            <a:r>
              <a:rPr lang="es-MX" sz="2000" b="1" i="0" dirty="0">
                <a:solidFill>
                  <a:srgbClr val="1F1F1F"/>
                </a:solidFill>
                <a:effectLst/>
                <a:latin typeface="Arial" panose="020B0604020202020204" pitchFamily="34" charset="0"/>
                <a:cs typeface="Arial" panose="020B0604020202020204" pitchFamily="34" charset="0"/>
              </a:rPr>
              <a:t> Posición: </a:t>
            </a:r>
            <a:r>
              <a:rPr lang="es-MX" sz="2000" b="0" i="0" dirty="0">
                <a:solidFill>
                  <a:srgbClr val="1F1F1F"/>
                </a:solidFill>
                <a:effectLst/>
                <a:latin typeface="Arial" panose="020B0604020202020204" pitchFamily="34" charset="0"/>
                <a:cs typeface="Arial" panose="020B0604020202020204" pitchFamily="34" charset="0"/>
              </a:rPr>
              <a:t>Dónde se encuentra una marca específica en el espacio en relación con una escala u otras marcas</a:t>
            </a:r>
          </a:p>
          <a:p>
            <a:pPr algn="l"/>
            <a:r>
              <a:rPr lang="es-MX" sz="2000" b="0" i="0" dirty="0">
                <a:solidFill>
                  <a:srgbClr val="1F1F1F"/>
                </a:solidFill>
                <a:effectLst/>
                <a:latin typeface="Arial" panose="020B0604020202020204" pitchFamily="34" charset="0"/>
                <a:cs typeface="Arial" panose="020B0604020202020204" pitchFamily="34" charset="0"/>
              </a:rPr>
              <a:t>2.</a:t>
            </a:r>
            <a:r>
              <a:rPr lang="es-MX" sz="2000" b="1" i="0" dirty="0">
                <a:solidFill>
                  <a:srgbClr val="1F1F1F"/>
                </a:solidFill>
                <a:effectLst/>
                <a:latin typeface="Arial" panose="020B0604020202020204" pitchFamily="34" charset="0"/>
                <a:cs typeface="Arial" panose="020B0604020202020204" pitchFamily="34" charset="0"/>
              </a:rPr>
              <a:t>Tamaño:</a:t>
            </a:r>
            <a:r>
              <a:rPr lang="es-MX" sz="2000" b="0" i="0" dirty="0">
                <a:solidFill>
                  <a:srgbClr val="1F1F1F"/>
                </a:solidFill>
                <a:effectLst/>
                <a:latin typeface="Arial" panose="020B0604020202020204" pitchFamily="34" charset="0"/>
                <a:cs typeface="Arial" panose="020B0604020202020204" pitchFamily="34" charset="0"/>
              </a:rPr>
              <a:t>Cuán grande, pequeña, larga o alta es una marca</a:t>
            </a:r>
            <a:endParaRPr lang="es-MX" sz="2000" dirty="0">
              <a:solidFill>
                <a:srgbClr val="1F1F1F"/>
              </a:solidFill>
              <a:latin typeface="Arial" panose="020B0604020202020204" pitchFamily="34" charset="0"/>
              <a:cs typeface="Arial" panose="020B0604020202020204" pitchFamily="34" charset="0"/>
            </a:endParaRPr>
          </a:p>
          <a:p>
            <a:r>
              <a:rPr lang="es-MX" sz="2000" dirty="0">
                <a:effectLst/>
                <a:latin typeface="Arial" panose="020B0604020202020204" pitchFamily="34" charset="0"/>
                <a:cs typeface="Arial" panose="020B0604020202020204" pitchFamily="34" charset="0"/>
              </a:rPr>
              <a:t>3. </a:t>
            </a:r>
            <a:r>
              <a:rPr lang="es-MX" sz="2000" b="1" dirty="0">
                <a:effectLst/>
                <a:latin typeface="Arial" panose="020B0604020202020204" pitchFamily="34" charset="0"/>
                <a:cs typeface="Arial" panose="020B0604020202020204" pitchFamily="34" charset="0"/>
              </a:rPr>
              <a:t>Forma: </a:t>
            </a:r>
            <a:r>
              <a:rPr lang="es-MX" sz="2000" dirty="0">
                <a:effectLst/>
                <a:latin typeface="Arial" panose="020B0604020202020204" pitchFamily="34" charset="0"/>
                <a:cs typeface="Arial" panose="020B0604020202020204" pitchFamily="34" charset="0"/>
              </a:rPr>
              <a:t>Si se da una forma a un objeto específico que comunica algo sobre él</a:t>
            </a:r>
          </a:p>
          <a:p>
            <a:r>
              <a:rPr lang="es-MX" sz="2000" dirty="0">
                <a:effectLst/>
                <a:latin typeface="Arial" panose="020B0604020202020204" pitchFamily="34" charset="0"/>
                <a:cs typeface="Arial" panose="020B0604020202020204" pitchFamily="34" charset="0"/>
              </a:rPr>
              <a:t>4.</a:t>
            </a:r>
            <a:r>
              <a:rPr lang="es-MX" sz="2000" b="1" dirty="0">
                <a:effectLst/>
                <a:latin typeface="Arial" panose="020B0604020202020204" pitchFamily="34" charset="0"/>
                <a:cs typeface="Arial" panose="020B0604020202020204" pitchFamily="34" charset="0"/>
              </a:rPr>
              <a:t> Color: </a:t>
            </a:r>
            <a:r>
              <a:rPr lang="es-MX" sz="2000" dirty="0">
                <a:effectLst/>
                <a:latin typeface="Arial" panose="020B0604020202020204" pitchFamily="34" charset="0"/>
                <a:cs typeface="Arial" panose="020B0604020202020204" pitchFamily="34" charset="0"/>
              </a:rPr>
              <a:t>El color de la marca</a:t>
            </a:r>
            <a:br>
              <a:rPr lang="es-MX" sz="2000" dirty="0">
                <a:effectLst/>
                <a:latin typeface="Arial" panose="020B0604020202020204" pitchFamily="34" charset="0"/>
                <a:cs typeface="Arial" panose="020B0604020202020204" pitchFamily="34" charset="0"/>
              </a:rPr>
            </a:br>
            <a:endParaRPr lang="es-MX" sz="2000" b="0" i="0" dirty="0">
              <a:solidFill>
                <a:srgbClr val="1F1F1F"/>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334940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12881</TotalTime>
  <Words>7418</Words>
  <Application>Microsoft Office PowerPoint</Application>
  <PresentationFormat>Panorámica</PresentationFormat>
  <Paragraphs>274</Paragraphs>
  <Slides>54</Slides>
  <Notes>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54</vt:i4>
      </vt:variant>
    </vt:vector>
  </HeadingPairs>
  <TitlesOfParts>
    <vt:vector size="66" baseType="lpstr">
      <vt:lpstr>Aptos</vt:lpstr>
      <vt:lpstr>Aptos Display</vt:lpstr>
      <vt:lpstr>Arial</vt:lpstr>
      <vt:lpstr>Calibri</vt:lpstr>
      <vt:lpstr>inherit</vt:lpstr>
      <vt:lpstr>OpenSans</vt:lpstr>
      <vt:lpstr>Source Sans Pro</vt:lpstr>
      <vt:lpstr>Unset</vt:lpstr>
      <vt:lpstr>Unset</vt:lpstr>
      <vt:lpstr>Var(--cds-font-family-source-sa</vt:lpstr>
      <vt:lpstr>var(--cds-font-family-source-sans-pro)</vt:lpstr>
      <vt:lpstr>Tema de Office</vt:lpstr>
      <vt:lpstr>Presentación de PowerPoint</vt:lpstr>
      <vt:lpstr>Visualización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El maravilloso mundo de las visualizaciones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Visualización de datos con Tableau</vt:lpstr>
      <vt:lpstr>Presentación de PowerPoint</vt:lpstr>
      <vt:lpstr>Presentación de PowerPoint</vt:lpstr>
      <vt:lpstr>Presentación de PowerPoint</vt:lpstr>
      <vt:lpstr>Presentación de PowerPoint</vt:lpstr>
      <vt:lpstr>Presentación de PowerPoint</vt:lpstr>
      <vt:lpstr>Presentación de PowerPoint</vt:lpstr>
      <vt:lpstr>Crear historias de Datos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Idelfonso Iturbe Nepomuceno</dc:creator>
  <cp:lastModifiedBy>Idelfonso Iturbe Nepomuceno</cp:lastModifiedBy>
  <cp:revision>213</cp:revision>
  <dcterms:created xsi:type="dcterms:W3CDTF">2024-10-31T16:43:01Z</dcterms:created>
  <dcterms:modified xsi:type="dcterms:W3CDTF">2024-12-06T21:29:56Z</dcterms:modified>
</cp:coreProperties>
</file>